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70" r:id="rId4"/>
    <p:sldId id="263"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265" r:id="rId20"/>
    <p:sldId id="266" r:id="rId21"/>
    <p:sldId id="33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47E861-10AB-4EE4-8D2B-6443CED1FDF7}" v="4" dt="2021-01-21T06:16:51.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1579" autoAdjust="0"/>
  </p:normalViewPr>
  <p:slideViewPr>
    <p:cSldViewPr snapToGrid="0">
      <p:cViewPr varScale="1">
        <p:scale>
          <a:sx n="48" d="100"/>
          <a:sy n="48" d="100"/>
        </p:scale>
        <p:origin x="132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trickland" userId="62e075e6-f598-4cc9-babf-e78df273b47a" providerId="ADAL" clId="{4647E861-10AB-4EE4-8D2B-6443CED1FDF7}"/>
    <pc:docChg chg="undo custSel addSld delSld modSld sldOrd">
      <pc:chgData name="Paul Strickland" userId="62e075e6-f598-4cc9-babf-e78df273b47a" providerId="ADAL" clId="{4647E861-10AB-4EE4-8D2B-6443CED1FDF7}" dt="2021-01-21T06:18:00.775" v="811" actId="27636"/>
      <pc:docMkLst>
        <pc:docMk/>
      </pc:docMkLst>
      <pc:sldChg chg="modSp mod">
        <pc:chgData name="Paul Strickland" userId="62e075e6-f598-4cc9-babf-e78df273b47a" providerId="ADAL" clId="{4647E861-10AB-4EE4-8D2B-6443CED1FDF7}" dt="2021-01-21T05:38:52.813" v="1" actId="1076"/>
        <pc:sldMkLst>
          <pc:docMk/>
          <pc:sldMk cId="3335074199" sldId="257"/>
        </pc:sldMkLst>
        <pc:spChg chg="mod">
          <ac:chgData name="Paul Strickland" userId="62e075e6-f598-4cc9-babf-e78df273b47a" providerId="ADAL" clId="{4647E861-10AB-4EE4-8D2B-6443CED1FDF7}" dt="2021-01-21T05:38:52.813" v="1" actId="1076"/>
          <ac:spMkLst>
            <pc:docMk/>
            <pc:sldMk cId="3335074199" sldId="257"/>
            <ac:spMk id="11266" creationId="{00000000-0000-0000-0000-000000000000}"/>
          </ac:spMkLst>
        </pc:spChg>
      </pc:sldChg>
      <pc:sldChg chg="modSp mod">
        <pc:chgData name="Paul Strickland" userId="62e075e6-f598-4cc9-babf-e78df273b47a" providerId="ADAL" clId="{4647E861-10AB-4EE4-8D2B-6443CED1FDF7}" dt="2021-01-21T05:43:24.543" v="23" actId="5793"/>
        <pc:sldMkLst>
          <pc:docMk/>
          <pc:sldMk cId="1270970296" sldId="258"/>
        </pc:sldMkLst>
        <pc:spChg chg="mod">
          <ac:chgData name="Paul Strickland" userId="62e075e6-f598-4cc9-babf-e78df273b47a" providerId="ADAL" clId="{4647E861-10AB-4EE4-8D2B-6443CED1FDF7}" dt="2021-01-21T05:43:24.543" v="23" actId="5793"/>
          <ac:spMkLst>
            <pc:docMk/>
            <pc:sldMk cId="1270970296" sldId="258"/>
            <ac:spMk id="4" creationId="{11D707F6-253A-4731-88FD-88239EF4D6DB}"/>
          </ac:spMkLst>
        </pc:spChg>
      </pc:sldChg>
      <pc:sldChg chg="modSp mod modNotesTx">
        <pc:chgData name="Paul Strickland" userId="62e075e6-f598-4cc9-babf-e78df273b47a" providerId="ADAL" clId="{4647E861-10AB-4EE4-8D2B-6443CED1FDF7}" dt="2021-01-21T05:46:11.998" v="43" actId="20577"/>
        <pc:sldMkLst>
          <pc:docMk/>
          <pc:sldMk cId="3265391945" sldId="263"/>
        </pc:sldMkLst>
        <pc:spChg chg="mod">
          <ac:chgData name="Paul Strickland" userId="62e075e6-f598-4cc9-babf-e78df273b47a" providerId="ADAL" clId="{4647E861-10AB-4EE4-8D2B-6443CED1FDF7}" dt="2021-01-21T05:44:44.514" v="35" actId="14100"/>
          <ac:spMkLst>
            <pc:docMk/>
            <pc:sldMk cId="3265391945" sldId="263"/>
            <ac:spMk id="3" creationId="{51A37C03-BB3E-42C0-B3F5-7081ED9CF039}"/>
          </ac:spMkLst>
        </pc:spChg>
        <pc:spChg chg="mod">
          <ac:chgData name="Paul Strickland" userId="62e075e6-f598-4cc9-babf-e78df273b47a" providerId="ADAL" clId="{4647E861-10AB-4EE4-8D2B-6443CED1FDF7}" dt="2021-01-21T05:45:51.554" v="41" actId="1076"/>
          <ac:spMkLst>
            <pc:docMk/>
            <pc:sldMk cId="3265391945" sldId="263"/>
            <ac:spMk id="4" creationId="{11D707F6-253A-4731-88FD-88239EF4D6DB}"/>
          </ac:spMkLst>
        </pc:spChg>
      </pc:sldChg>
      <pc:sldChg chg="del">
        <pc:chgData name="Paul Strickland" userId="62e075e6-f598-4cc9-babf-e78df273b47a" providerId="ADAL" clId="{4647E861-10AB-4EE4-8D2B-6443CED1FDF7}" dt="2021-01-21T05:46:22.374" v="45" actId="47"/>
        <pc:sldMkLst>
          <pc:docMk/>
          <pc:sldMk cId="1210571015" sldId="264"/>
        </pc:sldMkLst>
      </pc:sldChg>
      <pc:sldChg chg="modSp mod">
        <pc:chgData name="Paul Strickland" userId="62e075e6-f598-4cc9-babf-e78df273b47a" providerId="ADAL" clId="{4647E861-10AB-4EE4-8D2B-6443CED1FDF7}" dt="2021-01-21T06:16:19.783" v="776" actId="5793"/>
        <pc:sldMkLst>
          <pc:docMk/>
          <pc:sldMk cId="927748672" sldId="265"/>
        </pc:sldMkLst>
        <pc:spChg chg="mod">
          <ac:chgData name="Paul Strickland" userId="62e075e6-f598-4cc9-babf-e78df273b47a" providerId="ADAL" clId="{4647E861-10AB-4EE4-8D2B-6443CED1FDF7}" dt="2021-01-21T06:16:19.783" v="776" actId="5793"/>
          <ac:spMkLst>
            <pc:docMk/>
            <pc:sldMk cId="927748672" sldId="265"/>
            <ac:spMk id="4" creationId="{11D707F6-253A-4731-88FD-88239EF4D6DB}"/>
          </ac:spMkLst>
        </pc:spChg>
      </pc:sldChg>
      <pc:sldChg chg="modSp mod">
        <pc:chgData name="Paul Strickland" userId="62e075e6-f598-4cc9-babf-e78df273b47a" providerId="ADAL" clId="{4647E861-10AB-4EE4-8D2B-6443CED1FDF7}" dt="2021-01-21T06:17:14.554" v="797" actId="20577"/>
        <pc:sldMkLst>
          <pc:docMk/>
          <pc:sldMk cId="121034432" sldId="266"/>
        </pc:sldMkLst>
        <pc:spChg chg="mod">
          <ac:chgData name="Paul Strickland" userId="62e075e6-f598-4cc9-babf-e78df273b47a" providerId="ADAL" clId="{4647E861-10AB-4EE4-8D2B-6443CED1FDF7}" dt="2021-01-21T06:16:33.581" v="778" actId="20577"/>
          <ac:spMkLst>
            <pc:docMk/>
            <pc:sldMk cId="121034432" sldId="266"/>
            <ac:spMk id="3" creationId="{51A37C03-BB3E-42C0-B3F5-7081ED9CF039}"/>
          </ac:spMkLst>
        </pc:spChg>
        <pc:spChg chg="mod">
          <ac:chgData name="Paul Strickland" userId="62e075e6-f598-4cc9-babf-e78df273b47a" providerId="ADAL" clId="{4647E861-10AB-4EE4-8D2B-6443CED1FDF7}" dt="2021-01-21T06:17:14.554" v="797" actId="20577"/>
          <ac:spMkLst>
            <pc:docMk/>
            <pc:sldMk cId="121034432" sldId="266"/>
            <ac:spMk id="4" creationId="{11D707F6-253A-4731-88FD-88239EF4D6DB}"/>
          </ac:spMkLst>
        </pc:spChg>
      </pc:sldChg>
      <pc:sldChg chg="modSp mod">
        <pc:chgData name="Paul Strickland" userId="62e075e6-f598-4cc9-babf-e78df273b47a" providerId="ADAL" clId="{4647E861-10AB-4EE4-8D2B-6443CED1FDF7}" dt="2021-01-21T05:44:23.409" v="32" actId="20577"/>
        <pc:sldMkLst>
          <pc:docMk/>
          <pc:sldMk cId="2289073278" sldId="270"/>
        </pc:sldMkLst>
        <pc:spChg chg="mod">
          <ac:chgData name="Paul Strickland" userId="62e075e6-f598-4cc9-babf-e78df273b47a" providerId="ADAL" clId="{4647E861-10AB-4EE4-8D2B-6443CED1FDF7}" dt="2021-01-21T05:44:23.409" v="32" actId="20577"/>
          <ac:spMkLst>
            <pc:docMk/>
            <pc:sldMk cId="2289073278" sldId="270"/>
            <ac:spMk id="4" creationId="{11D707F6-253A-4731-88FD-88239EF4D6DB}"/>
          </ac:spMkLst>
        </pc:spChg>
      </pc:sldChg>
      <pc:sldChg chg="del">
        <pc:chgData name="Paul Strickland" userId="62e075e6-f598-4cc9-babf-e78df273b47a" providerId="ADAL" clId="{4647E861-10AB-4EE4-8D2B-6443CED1FDF7}" dt="2021-01-21T05:46:23.703" v="46" actId="47"/>
        <pc:sldMkLst>
          <pc:docMk/>
          <pc:sldMk cId="3751013395" sldId="307"/>
        </pc:sldMkLst>
      </pc:sldChg>
      <pc:sldChg chg="del">
        <pc:chgData name="Paul Strickland" userId="62e075e6-f598-4cc9-babf-e78df273b47a" providerId="ADAL" clId="{4647E861-10AB-4EE4-8D2B-6443CED1FDF7}" dt="2021-01-21T05:46:24.242" v="47" actId="47"/>
        <pc:sldMkLst>
          <pc:docMk/>
          <pc:sldMk cId="2426525453" sldId="308"/>
        </pc:sldMkLst>
      </pc:sldChg>
      <pc:sldChg chg="del">
        <pc:chgData name="Paul Strickland" userId="62e075e6-f598-4cc9-babf-e78df273b47a" providerId="ADAL" clId="{4647E861-10AB-4EE4-8D2B-6443CED1FDF7}" dt="2021-01-21T05:46:24.552" v="48" actId="47"/>
        <pc:sldMkLst>
          <pc:docMk/>
          <pc:sldMk cId="2207349872" sldId="309"/>
        </pc:sldMkLst>
      </pc:sldChg>
      <pc:sldChg chg="del">
        <pc:chgData name="Paul Strickland" userId="62e075e6-f598-4cc9-babf-e78df273b47a" providerId="ADAL" clId="{4647E861-10AB-4EE4-8D2B-6443CED1FDF7}" dt="2021-01-21T05:46:24.785" v="49" actId="47"/>
        <pc:sldMkLst>
          <pc:docMk/>
          <pc:sldMk cId="3695661302" sldId="310"/>
        </pc:sldMkLst>
      </pc:sldChg>
      <pc:sldChg chg="del">
        <pc:chgData name="Paul Strickland" userId="62e075e6-f598-4cc9-babf-e78df273b47a" providerId="ADAL" clId="{4647E861-10AB-4EE4-8D2B-6443CED1FDF7}" dt="2021-01-21T05:46:25.105" v="50" actId="47"/>
        <pc:sldMkLst>
          <pc:docMk/>
          <pc:sldMk cId="2518354863" sldId="311"/>
        </pc:sldMkLst>
      </pc:sldChg>
      <pc:sldChg chg="del">
        <pc:chgData name="Paul Strickland" userId="62e075e6-f598-4cc9-babf-e78df273b47a" providerId="ADAL" clId="{4647E861-10AB-4EE4-8D2B-6443CED1FDF7}" dt="2021-01-21T05:46:25.305" v="51" actId="47"/>
        <pc:sldMkLst>
          <pc:docMk/>
          <pc:sldMk cId="1250086767" sldId="312"/>
        </pc:sldMkLst>
      </pc:sldChg>
      <pc:sldChg chg="del">
        <pc:chgData name="Paul Strickland" userId="62e075e6-f598-4cc9-babf-e78df273b47a" providerId="ADAL" clId="{4647E861-10AB-4EE4-8D2B-6443CED1FDF7}" dt="2021-01-21T05:46:25.511" v="52" actId="47"/>
        <pc:sldMkLst>
          <pc:docMk/>
          <pc:sldMk cId="2837340482" sldId="313"/>
        </pc:sldMkLst>
      </pc:sldChg>
      <pc:sldChg chg="del">
        <pc:chgData name="Paul Strickland" userId="62e075e6-f598-4cc9-babf-e78df273b47a" providerId="ADAL" clId="{4647E861-10AB-4EE4-8D2B-6443CED1FDF7}" dt="2021-01-21T05:46:25.708" v="53" actId="47"/>
        <pc:sldMkLst>
          <pc:docMk/>
          <pc:sldMk cId="1177427137" sldId="314"/>
        </pc:sldMkLst>
      </pc:sldChg>
      <pc:sldChg chg="del">
        <pc:chgData name="Paul Strickland" userId="62e075e6-f598-4cc9-babf-e78df273b47a" providerId="ADAL" clId="{4647E861-10AB-4EE4-8D2B-6443CED1FDF7}" dt="2021-01-21T05:46:25.923" v="54" actId="47"/>
        <pc:sldMkLst>
          <pc:docMk/>
          <pc:sldMk cId="1596948301" sldId="315"/>
        </pc:sldMkLst>
      </pc:sldChg>
      <pc:sldChg chg="del">
        <pc:chgData name="Paul Strickland" userId="62e075e6-f598-4cc9-babf-e78df273b47a" providerId="ADAL" clId="{4647E861-10AB-4EE4-8D2B-6443CED1FDF7}" dt="2021-01-21T05:46:26.158" v="55" actId="47"/>
        <pc:sldMkLst>
          <pc:docMk/>
          <pc:sldMk cId="320594964" sldId="316"/>
        </pc:sldMkLst>
      </pc:sldChg>
      <pc:sldChg chg="del">
        <pc:chgData name="Paul Strickland" userId="62e075e6-f598-4cc9-babf-e78df273b47a" providerId="ADAL" clId="{4647E861-10AB-4EE4-8D2B-6443CED1FDF7}" dt="2021-01-21T05:46:26.919" v="56" actId="47"/>
        <pc:sldMkLst>
          <pc:docMk/>
          <pc:sldMk cId="1724387373" sldId="317"/>
        </pc:sldMkLst>
      </pc:sldChg>
      <pc:sldChg chg="del">
        <pc:chgData name="Paul Strickland" userId="62e075e6-f598-4cc9-babf-e78df273b47a" providerId="ADAL" clId="{4647E861-10AB-4EE4-8D2B-6443CED1FDF7}" dt="2021-01-21T05:46:27.487" v="57" actId="47"/>
        <pc:sldMkLst>
          <pc:docMk/>
          <pc:sldMk cId="2673886923" sldId="318"/>
        </pc:sldMkLst>
      </pc:sldChg>
      <pc:sldChg chg="del">
        <pc:chgData name="Paul Strickland" userId="62e075e6-f598-4cc9-babf-e78df273b47a" providerId="ADAL" clId="{4647E861-10AB-4EE4-8D2B-6443CED1FDF7}" dt="2021-01-21T05:46:28.797" v="58" actId="47"/>
        <pc:sldMkLst>
          <pc:docMk/>
          <pc:sldMk cId="4030510126" sldId="319"/>
        </pc:sldMkLst>
      </pc:sldChg>
      <pc:sldChg chg="addSp delSp modSp add mod modNotesTx">
        <pc:chgData name="Paul Strickland" userId="62e075e6-f598-4cc9-babf-e78df273b47a" providerId="ADAL" clId="{4647E861-10AB-4EE4-8D2B-6443CED1FDF7}" dt="2021-01-21T05:51:30.862" v="147" actId="20577"/>
        <pc:sldMkLst>
          <pc:docMk/>
          <pc:sldMk cId="1752564675" sldId="320"/>
        </pc:sldMkLst>
        <pc:spChg chg="mod">
          <ac:chgData name="Paul Strickland" userId="62e075e6-f598-4cc9-babf-e78df273b47a" providerId="ADAL" clId="{4647E861-10AB-4EE4-8D2B-6443CED1FDF7}" dt="2021-01-21T05:46:49.160" v="59"/>
          <ac:spMkLst>
            <pc:docMk/>
            <pc:sldMk cId="1752564675" sldId="320"/>
            <ac:spMk id="3" creationId="{51A37C03-BB3E-42C0-B3F5-7081ED9CF039}"/>
          </ac:spMkLst>
        </pc:spChg>
        <pc:spChg chg="mod">
          <ac:chgData name="Paul Strickland" userId="62e075e6-f598-4cc9-babf-e78df273b47a" providerId="ADAL" clId="{4647E861-10AB-4EE4-8D2B-6443CED1FDF7}" dt="2021-01-21T05:49:17" v="113" actId="1076"/>
          <ac:spMkLst>
            <pc:docMk/>
            <pc:sldMk cId="1752564675" sldId="320"/>
            <ac:spMk id="4" creationId="{11D707F6-253A-4731-88FD-88239EF4D6DB}"/>
          </ac:spMkLst>
        </pc:spChg>
        <pc:spChg chg="add del mod">
          <ac:chgData name="Paul Strickland" userId="62e075e6-f598-4cc9-babf-e78df273b47a" providerId="ADAL" clId="{4647E861-10AB-4EE4-8D2B-6443CED1FDF7}" dt="2021-01-21T05:50:25.522" v="137"/>
          <ac:spMkLst>
            <pc:docMk/>
            <pc:sldMk cId="1752564675" sldId="320"/>
            <ac:spMk id="5" creationId="{00F2106D-EB98-4B86-8897-60CB74BA93DE}"/>
          </ac:spMkLst>
        </pc:spChg>
        <pc:spChg chg="add mod">
          <ac:chgData name="Paul Strickland" userId="62e075e6-f598-4cc9-babf-e78df273b47a" providerId="ADAL" clId="{4647E861-10AB-4EE4-8D2B-6443CED1FDF7}" dt="2021-01-21T05:50:22.079" v="135" actId="20577"/>
          <ac:spMkLst>
            <pc:docMk/>
            <pc:sldMk cId="1752564675" sldId="320"/>
            <ac:spMk id="6" creationId="{5F8777D5-CC08-4A11-B8E9-91E6C21AEC5D}"/>
          </ac:spMkLst>
        </pc:spChg>
        <pc:spChg chg="add mod">
          <ac:chgData name="Paul Strickland" userId="62e075e6-f598-4cc9-babf-e78df273b47a" providerId="ADAL" clId="{4647E861-10AB-4EE4-8D2B-6443CED1FDF7}" dt="2021-01-21T05:50:31.819" v="141" actId="15"/>
          <ac:spMkLst>
            <pc:docMk/>
            <pc:sldMk cId="1752564675" sldId="320"/>
            <ac:spMk id="8" creationId="{5933517B-5741-4A88-86E0-A44F878ADC9D}"/>
          </ac:spMkLst>
        </pc:spChg>
      </pc:sldChg>
      <pc:sldChg chg="modSp add mod ord modNotesTx">
        <pc:chgData name="Paul Strickland" userId="62e075e6-f598-4cc9-babf-e78df273b47a" providerId="ADAL" clId="{4647E861-10AB-4EE4-8D2B-6443CED1FDF7}" dt="2021-01-21T05:52:34.503" v="175"/>
        <pc:sldMkLst>
          <pc:docMk/>
          <pc:sldMk cId="3226505303" sldId="321"/>
        </pc:sldMkLst>
        <pc:spChg chg="mod">
          <ac:chgData name="Paul Strickland" userId="62e075e6-f598-4cc9-babf-e78df273b47a" providerId="ADAL" clId="{4647E861-10AB-4EE4-8D2B-6443CED1FDF7}" dt="2021-01-21T05:50:57.978" v="145"/>
          <ac:spMkLst>
            <pc:docMk/>
            <pc:sldMk cId="3226505303" sldId="321"/>
            <ac:spMk id="3" creationId="{51A37C03-BB3E-42C0-B3F5-7081ED9CF039}"/>
          </ac:spMkLst>
        </pc:spChg>
        <pc:spChg chg="mod">
          <ac:chgData name="Paul Strickland" userId="62e075e6-f598-4cc9-babf-e78df273b47a" providerId="ADAL" clId="{4647E861-10AB-4EE4-8D2B-6443CED1FDF7}" dt="2021-01-21T05:52:08.598" v="173" actId="20577"/>
          <ac:spMkLst>
            <pc:docMk/>
            <pc:sldMk cId="3226505303" sldId="321"/>
            <ac:spMk id="4" creationId="{11D707F6-253A-4731-88FD-88239EF4D6DB}"/>
          </ac:spMkLst>
        </pc:spChg>
      </pc:sldChg>
      <pc:sldChg chg="modSp add mod modNotesTx">
        <pc:chgData name="Paul Strickland" userId="62e075e6-f598-4cc9-babf-e78df273b47a" providerId="ADAL" clId="{4647E861-10AB-4EE4-8D2B-6443CED1FDF7}" dt="2021-01-21T05:55:09.001" v="198"/>
        <pc:sldMkLst>
          <pc:docMk/>
          <pc:sldMk cId="2653067948" sldId="322"/>
        </pc:sldMkLst>
        <pc:spChg chg="mod">
          <ac:chgData name="Paul Strickland" userId="62e075e6-f598-4cc9-babf-e78df273b47a" providerId="ADAL" clId="{4647E861-10AB-4EE4-8D2B-6443CED1FDF7}" dt="2021-01-21T05:53:00.638" v="179" actId="1076"/>
          <ac:spMkLst>
            <pc:docMk/>
            <pc:sldMk cId="2653067948" sldId="322"/>
            <ac:spMk id="3" creationId="{51A37C03-BB3E-42C0-B3F5-7081ED9CF039}"/>
          </ac:spMkLst>
        </pc:spChg>
        <pc:spChg chg="mod">
          <ac:chgData name="Paul Strickland" userId="62e075e6-f598-4cc9-babf-e78df273b47a" providerId="ADAL" clId="{4647E861-10AB-4EE4-8D2B-6443CED1FDF7}" dt="2021-01-21T05:54:29.004" v="195"/>
          <ac:spMkLst>
            <pc:docMk/>
            <pc:sldMk cId="2653067948" sldId="322"/>
            <ac:spMk id="4" creationId="{11D707F6-253A-4731-88FD-88239EF4D6DB}"/>
          </ac:spMkLst>
        </pc:spChg>
      </pc:sldChg>
      <pc:sldChg chg="modSp add mod modNotesTx">
        <pc:chgData name="Paul Strickland" userId="62e075e6-f598-4cc9-babf-e78df273b47a" providerId="ADAL" clId="{4647E861-10AB-4EE4-8D2B-6443CED1FDF7}" dt="2021-01-21T05:57:01.207" v="223" actId="20577"/>
        <pc:sldMkLst>
          <pc:docMk/>
          <pc:sldMk cId="734587974" sldId="323"/>
        </pc:sldMkLst>
        <pc:spChg chg="mod">
          <ac:chgData name="Paul Strickland" userId="62e075e6-f598-4cc9-babf-e78df273b47a" providerId="ADAL" clId="{4647E861-10AB-4EE4-8D2B-6443CED1FDF7}" dt="2021-01-21T05:55:32.556" v="200"/>
          <ac:spMkLst>
            <pc:docMk/>
            <pc:sldMk cId="734587974" sldId="323"/>
            <ac:spMk id="3" creationId="{51A37C03-BB3E-42C0-B3F5-7081ED9CF039}"/>
          </ac:spMkLst>
        </pc:spChg>
        <pc:spChg chg="mod">
          <ac:chgData name="Paul Strickland" userId="62e075e6-f598-4cc9-babf-e78df273b47a" providerId="ADAL" clId="{4647E861-10AB-4EE4-8D2B-6443CED1FDF7}" dt="2021-01-21T05:57:01.207" v="223" actId="20577"/>
          <ac:spMkLst>
            <pc:docMk/>
            <pc:sldMk cId="734587974" sldId="323"/>
            <ac:spMk id="4" creationId="{11D707F6-253A-4731-88FD-88239EF4D6DB}"/>
          </ac:spMkLst>
        </pc:spChg>
      </pc:sldChg>
      <pc:sldChg chg="modSp add mod modNotesTx">
        <pc:chgData name="Paul Strickland" userId="62e075e6-f598-4cc9-babf-e78df273b47a" providerId="ADAL" clId="{4647E861-10AB-4EE4-8D2B-6443CED1FDF7}" dt="2021-01-21T05:59:14.020" v="246"/>
        <pc:sldMkLst>
          <pc:docMk/>
          <pc:sldMk cId="483280213" sldId="324"/>
        </pc:sldMkLst>
        <pc:spChg chg="mod">
          <ac:chgData name="Paul Strickland" userId="62e075e6-f598-4cc9-babf-e78df273b47a" providerId="ADAL" clId="{4647E861-10AB-4EE4-8D2B-6443CED1FDF7}" dt="2021-01-21T05:57:35.120" v="226" actId="27636"/>
          <ac:spMkLst>
            <pc:docMk/>
            <pc:sldMk cId="483280213" sldId="324"/>
            <ac:spMk id="3" creationId="{51A37C03-BB3E-42C0-B3F5-7081ED9CF039}"/>
          </ac:spMkLst>
        </pc:spChg>
        <pc:spChg chg="mod">
          <ac:chgData name="Paul Strickland" userId="62e075e6-f598-4cc9-babf-e78df273b47a" providerId="ADAL" clId="{4647E861-10AB-4EE4-8D2B-6443CED1FDF7}" dt="2021-01-21T05:58:33.213" v="245" actId="20577"/>
          <ac:spMkLst>
            <pc:docMk/>
            <pc:sldMk cId="483280213" sldId="324"/>
            <ac:spMk id="4" creationId="{11D707F6-253A-4731-88FD-88239EF4D6DB}"/>
          </ac:spMkLst>
        </pc:spChg>
      </pc:sldChg>
      <pc:sldChg chg="modSp add mod modNotesTx">
        <pc:chgData name="Paul Strickland" userId="62e075e6-f598-4cc9-babf-e78df273b47a" providerId="ADAL" clId="{4647E861-10AB-4EE4-8D2B-6443CED1FDF7}" dt="2021-01-21T06:00:35.476" v="267" actId="1076"/>
        <pc:sldMkLst>
          <pc:docMk/>
          <pc:sldMk cId="2630163028" sldId="325"/>
        </pc:sldMkLst>
        <pc:spChg chg="mod">
          <ac:chgData name="Paul Strickland" userId="62e075e6-f598-4cc9-babf-e78df273b47a" providerId="ADAL" clId="{4647E861-10AB-4EE4-8D2B-6443CED1FDF7}" dt="2021-01-21T05:59:35.246" v="249" actId="27636"/>
          <ac:spMkLst>
            <pc:docMk/>
            <pc:sldMk cId="2630163028" sldId="325"/>
            <ac:spMk id="3" creationId="{51A37C03-BB3E-42C0-B3F5-7081ED9CF039}"/>
          </ac:spMkLst>
        </pc:spChg>
        <pc:spChg chg="mod">
          <ac:chgData name="Paul Strickland" userId="62e075e6-f598-4cc9-babf-e78df273b47a" providerId="ADAL" clId="{4647E861-10AB-4EE4-8D2B-6443CED1FDF7}" dt="2021-01-21T06:00:35.476" v="267" actId="1076"/>
          <ac:spMkLst>
            <pc:docMk/>
            <pc:sldMk cId="2630163028" sldId="325"/>
            <ac:spMk id="4" creationId="{11D707F6-253A-4731-88FD-88239EF4D6DB}"/>
          </ac:spMkLst>
        </pc:spChg>
      </pc:sldChg>
      <pc:sldChg chg="modSp add mod">
        <pc:chgData name="Paul Strickland" userId="62e075e6-f598-4cc9-babf-e78df273b47a" providerId="ADAL" clId="{4647E861-10AB-4EE4-8D2B-6443CED1FDF7}" dt="2021-01-21T06:01:47.895" v="290" actId="27636"/>
        <pc:sldMkLst>
          <pc:docMk/>
          <pc:sldMk cId="129119971" sldId="326"/>
        </pc:sldMkLst>
        <pc:spChg chg="mod">
          <ac:chgData name="Paul Strickland" userId="62e075e6-f598-4cc9-babf-e78df273b47a" providerId="ADAL" clId="{4647E861-10AB-4EE4-8D2B-6443CED1FDF7}" dt="2021-01-21T06:00:57.944" v="270" actId="1076"/>
          <ac:spMkLst>
            <pc:docMk/>
            <pc:sldMk cId="129119971" sldId="326"/>
            <ac:spMk id="3" creationId="{51A37C03-BB3E-42C0-B3F5-7081ED9CF039}"/>
          </ac:spMkLst>
        </pc:spChg>
        <pc:spChg chg="mod">
          <ac:chgData name="Paul Strickland" userId="62e075e6-f598-4cc9-babf-e78df273b47a" providerId="ADAL" clId="{4647E861-10AB-4EE4-8D2B-6443CED1FDF7}" dt="2021-01-21T06:01:47.895" v="290" actId="27636"/>
          <ac:spMkLst>
            <pc:docMk/>
            <pc:sldMk cId="129119971" sldId="326"/>
            <ac:spMk id="4" creationId="{11D707F6-253A-4731-88FD-88239EF4D6DB}"/>
          </ac:spMkLst>
        </pc:spChg>
      </pc:sldChg>
      <pc:sldChg chg="modSp add mod">
        <pc:chgData name="Paul Strickland" userId="62e075e6-f598-4cc9-babf-e78df273b47a" providerId="ADAL" clId="{4647E861-10AB-4EE4-8D2B-6443CED1FDF7}" dt="2021-01-21T06:04:02.360" v="334" actId="15"/>
        <pc:sldMkLst>
          <pc:docMk/>
          <pc:sldMk cId="2310509140" sldId="327"/>
        </pc:sldMkLst>
        <pc:spChg chg="mod">
          <ac:chgData name="Paul Strickland" userId="62e075e6-f598-4cc9-babf-e78df273b47a" providerId="ADAL" clId="{4647E861-10AB-4EE4-8D2B-6443CED1FDF7}" dt="2021-01-21T06:02:47.811" v="292"/>
          <ac:spMkLst>
            <pc:docMk/>
            <pc:sldMk cId="2310509140" sldId="327"/>
            <ac:spMk id="3" creationId="{51A37C03-BB3E-42C0-B3F5-7081ED9CF039}"/>
          </ac:spMkLst>
        </pc:spChg>
        <pc:spChg chg="mod">
          <ac:chgData name="Paul Strickland" userId="62e075e6-f598-4cc9-babf-e78df273b47a" providerId="ADAL" clId="{4647E861-10AB-4EE4-8D2B-6443CED1FDF7}" dt="2021-01-21T06:04:02.360" v="334" actId="15"/>
          <ac:spMkLst>
            <pc:docMk/>
            <pc:sldMk cId="2310509140" sldId="327"/>
            <ac:spMk id="4" creationId="{11D707F6-253A-4731-88FD-88239EF4D6DB}"/>
          </ac:spMkLst>
        </pc:spChg>
      </pc:sldChg>
      <pc:sldChg chg="modSp add mod">
        <pc:chgData name="Paul Strickland" userId="62e075e6-f598-4cc9-babf-e78df273b47a" providerId="ADAL" clId="{4647E861-10AB-4EE4-8D2B-6443CED1FDF7}" dt="2021-01-21T06:06:26.175" v="472" actId="1076"/>
        <pc:sldMkLst>
          <pc:docMk/>
          <pc:sldMk cId="157879421" sldId="328"/>
        </pc:sldMkLst>
        <pc:spChg chg="mod">
          <ac:chgData name="Paul Strickland" userId="62e075e6-f598-4cc9-babf-e78df273b47a" providerId="ADAL" clId="{4647E861-10AB-4EE4-8D2B-6443CED1FDF7}" dt="2021-01-21T06:04:23.831" v="337" actId="27636"/>
          <ac:spMkLst>
            <pc:docMk/>
            <pc:sldMk cId="157879421" sldId="328"/>
            <ac:spMk id="3" creationId="{51A37C03-BB3E-42C0-B3F5-7081ED9CF039}"/>
          </ac:spMkLst>
        </pc:spChg>
        <pc:spChg chg="mod">
          <ac:chgData name="Paul Strickland" userId="62e075e6-f598-4cc9-babf-e78df273b47a" providerId="ADAL" clId="{4647E861-10AB-4EE4-8D2B-6443CED1FDF7}" dt="2021-01-21T06:06:26.175" v="472" actId="1076"/>
          <ac:spMkLst>
            <pc:docMk/>
            <pc:sldMk cId="157879421" sldId="328"/>
            <ac:spMk id="4" creationId="{11D707F6-253A-4731-88FD-88239EF4D6DB}"/>
          </ac:spMkLst>
        </pc:spChg>
      </pc:sldChg>
      <pc:sldChg chg="modSp add mod">
        <pc:chgData name="Paul Strickland" userId="62e075e6-f598-4cc9-babf-e78df273b47a" providerId="ADAL" clId="{4647E861-10AB-4EE4-8D2B-6443CED1FDF7}" dt="2021-01-21T06:08:43.035" v="509" actId="20577"/>
        <pc:sldMkLst>
          <pc:docMk/>
          <pc:sldMk cId="170888966" sldId="329"/>
        </pc:sldMkLst>
        <pc:spChg chg="mod">
          <ac:chgData name="Paul Strickland" userId="62e075e6-f598-4cc9-babf-e78df273b47a" providerId="ADAL" clId="{4647E861-10AB-4EE4-8D2B-6443CED1FDF7}" dt="2021-01-21T06:06:58.139" v="474"/>
          <ac:spMkLst>
            <pc:docMk/>
            <pc:sldMk cId="170888966" sldId="329"/>
            <ac:spMk id="3" creationId="{51A37C03-BB3E-42C0-B3F5-7081ED9CF039}"/>
          </ac:spMkLst>
        </pc:spChg>
        <pc:spChg chg="mod">
          <ac:chgData name="Paul Strickland" userId="62e075e6-f598-4cc9-babf-e78df273b47a" providerId="ADAL" clId="{4647E861-10AB-4EE4-8D2B-6443CED1FDF7}" dt="2021-01-21T06:08:43.035" v="509" actId="20577"/>
          <ac:spMkLst>
            <pc:docMk/>
            <pc:sldMk cId="170888966" sldId="329"/>
            <ac:spMk id="4" creationId="{11D707F6-253A-4731-88FD-88239EF4D6DB}"/>
          </ac:spMkLst>
        </pc:spChg>
      </pc:sldChg>
      <pc:sldChg chg="modSp add mod">
        <pc:chgData name="Paul Strickland" userId="62e075e6-f598-4cc9-babf-e78df273b47a" providerId="ADAL" clId="{4647E861-10AB-4EE4-8D2B-6443CED1FDF7}" dt="2021-01-21T06:10:56.025" v="632" actId="1076"/>
        <pc:sldMkLst>
          <pc:docMk/>
          <pc:sldMk cId="412025165" sldId="330"/>
        </pc:sldMkLst>
        <pc:spChg chg="mod">
          <ac:chgData name="Paul Strickland" userId="62e075e6-f598-4cc9-babf-e78df273b47a" providerId="ADAL" clId="{4647E861-10AB-4EE4-8D2B-6443CED1FDF7}" dt="2021-01-21T06:08:59.942" v="511"/>
          <ac:spMkLst>
            <pc:docMk/>
            <pc:sldMk cId="412025165" sldId="330"/>
            <ac:spMk id="3" creationId="{51A37C03-BB3E-42C0-B3F5-7081ED9CF039}"/>
          </ac:spMkLst>
        </pc:spChg>
        <pc:spChg chg="mod">
          <ac:chgData name="Paul Strickland" userId="62e075e6-f598-4cc9-babf-e78df273b47a" providerId="ADAL" clId="{4647E861-10AB-4EE4-8D2B-6443CED1FDF7}" dt="2021-01-21T06:10:56.025" v="632" actId="1076"/>
          <ac:spMkLst>
            <pc:docMk/>
            <pc:sldMk cId="412025165" sldId="330"/>
            <ac:spMk id="4" creationId="{11D707F6-253A-4731-88FD-88239EF4D6DB}"/>
          </ac:spMkLst>
        </pc:spChg>
      </pc:sldChg>
      <pc:sldChg chg="modSp add mod">
        <pc:chgData name="Paul Strickland" userId="62e075e6-f598-4cc9-babf-e78df273b47a" providerId="ADAL" clId="{4647E861-10AB-4EE4-8D2B-6443CED1FDF7}" dt="2021-01-21T06:12:50.300" v="647" actId="20577"/>
        <pc:sldMkLst>
          <pc:docMk/>
          <pc:sldMk cId="1239925486" sldId="331"/>
        </pc:sldMkLst>
        <pc:spChg chg="mod">
          <ac:chgData name="Paul Strickland" userId="62e075e6-f598-4cc9-babf-e78df273b47a" providerId="ADAL" clId="{4647E861-10AB-4EE4-8D2B-6443CED1FDF7}" dt="2021-01-21T06:11:18.771" v="634"/>
          <ac:spMkLst>
            <pc:docMk/>
            <pc:sldMk cId="1239925486" sldId="331"/>
            <ac:spMk id="3" creationId="{51A37C03-BB3E-42C0-B3F5-7081ED9CF039}"/>
          </ac:spMkLst>
        </pc:spChg>
        <pc:spChg chg="mod">
          <ac:chgData name="Paul Strickland" userId="62e075e6-f598-4cc9-babf-e78df273b47a" providerId="ADAL" clId="{4647E861-10AB-4EE4-8D2B-6443CED1FDF7}" dt="2021-01-21T06:12:50.300" v="647" actId="20577"/>
          <ac:spMkLst>
            <pc:docMk/>
            <pc:sldMk cId="1239925486" sldId="331"/>
            <ac:spMk id="4" creationId="{11D707F6-253A-4731-88FD-88239EF4D6DB}"/>
          </ac:spMkLst>
        </pc:spChg>
      </pc:sldChg>
      <pc:sldChg chg="modSp add mod">
        <pc:chgData name="Paul Strickland" userId="62e075e6-f598-4cc9-babf-e78df273b47a" providerId="ADAL" clId="{4647E861-10AB-4EE4-8D2B-6443CED1FDF7}" dt="2021-01-21T06:14:25.156" v="735" actId="20577"/>
        <pc:sldMkLst>
          <pc:docMk/>
          <pc:sldMk cId="3516005750" sldId="332"/>
        </pc:sldMkLst>
        <pc:spChg chg="mod">
          <ac:chgData name="Paul Strickland" userId="62e075e6-f598-4cc9-babf-e78df273b47a" providerId="ADAL" clId="{4647E861-10AB-4EE4-8D2B-6443CED1FDF7}" dt="2021-01-21T06:13:07.582" v="649"/>
          <ac:spMkLst>
            <pc:docMk/>
            <pc:sldMk cId="3516005750" sldId="332"/>
            <ac:spMk id="3" creationId="{51A37C03-BB3E-42C0-B3F5-7081ED9CF039}"/>
          </ac:spMkLst>
        </pc:spChg>
        <pc:spChg chg="mod">
          <ac:chgData name="Paul Strickland" userId="62e075e6-f598-4cc9-babf-e78df273b47a" providerId="ADAL" clId="{4647E861-10AB-4EE4-8D2B-6443CED1FDF7}" dt="2021-01-21T06:14:25.156" v="735" actId="20577"/>
          <ac:spMkLst>
            <pc:docMk/>
            <pc:sldMk cId="3516005750" sldId="332"/>
            <ac:spMk id="4" creationId="{11D707F6-253A-4731-88FD-88239EF4D6DB}"/>
          </ac:spMkLst>
        </pc:spChg>
      </pc:sldChg>
      <pc:sldChg chg="modSp add mod">
        <pc:chgData name="Paul Strickland" userId="62e075e6-f598-4cc9-babf-e78df273b47a" providerId="ADAL" clId="{4647E861-10AB-4EE4-8D2B-6443CED1FDF7}" dt="2021-01-21T06:15:47.361" v="772" actId="20577"/>
        <pc:sldMkLst>
          <pc:docMk/>
          <pc:sldMk cId="2408435844" sldId="333"/>
        </pc:sldMkLst>
        <pc:spChg chg="mod">
          <ac:chgData name="Paul Strickland" userId="62e075e6-f598-4cc9-babf-e78df273b47a" providerId="ADAL" clId="{4647E861-10AB-4EE4-8D2B-6443CED1FDF7}" dt="2021-01-21T06:14:41.352" v="737"/>
          <ac:spMkLst>
            <pc:docMk/>
            <pc:sldMk cId="2408435844" sldId="333"/>
            <ac:spMk id="3" creationId="{51A37C03-BB3E-42C0-B3F5-7081ED9CF039}"/>
          </ac:spMkLst>
        </pc:spChg>
        <pc:spChg chg="mod">
          <ac:chgData name="Paul Strickland" userId="62e075e6-f598-4cc9-babf-e78df273b47a" providerId="ADAL" clId="{4647E861-10AB-4EE4-8D2B-6443CED1FDF7}" dt="2021-01-21T06:15:47.361" v="772" actId="20577"/>
          <ac:spMkLst>
            <pc:docMk/>
            <pc:sldMk cId="2408435844" sldId="333"/>
            <ac:spMk id="4" creationId="{11D707F6-253A-4731-88FD-88239EF4D6DB}"/>
          </ac:spMkLst>
        </pc:spChg>
      </pc:sldChg>
      <pc:sldChg chg="modSp add mod">
        <pc:chgData name="Paul Strickland" userId="62e075e6-f598-4cc9-babf-e78df273b47a" providerId="ADAL" clId="{4647E861-10AB-4EE4-8D2B-6443CED1FDF7}" dt="2021-01-21T06:18:00.775" v="811" actId="27636"/>
        <pc:sldMkLst>
          <pc:docMk/>
          <pc:sldMk cId="1745110496" sldId="334"/>
        </pc:sldMkLst>
        <pc:spChg chg="mod">
          <ac:chgData name="Paul Strickland" userId="62e075e6-f598-4cc9-babf-e78df273b47a" providerId="ADAL" clId="{4647E861-10AB-4EE4-8D2B-6443CED1FDF7}" dt="2021-01-21T06:17:31.898" v="798" actId="20577"/>
          <ac:spMkLst>
            <pc:docMk/>
            <pc:sldMk cId="1745110496" sldId="334"/>
            <ac:spMk id="3" creationId="{51A37C03-BB3E-42C0-B3F5-7081ED9CF039}"/>
          </ac:spMkLst>
        </pc:spChg>
        <pc:spChg chg="mod">
          <ac:chgData name="Paul Strickland" userId="62e075e6-f598-4cc9-babf-e78df273b47a" providerId="ADAL" clId="{4647E861-10AB-4EE4-8D2B-6443CED1FDF7}" dt="2021-01-21T06:18:00.775" v="811" actId="27636"/>
          <ac:spMkLst>
            <pc:docMk/>
            <pc:sldMk cId="1745110496" sldId="334"/>
            <ac:spMk id="4" creationId="{11D707F6-253A-4731-88FD-88239EF4D6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2565535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401164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759414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3526357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2308390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431322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27670310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75923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t>
            </a:r>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An example of an international destination is the Kingdom of Bhutan that asserts sustainable guiding principles (refer to Chapter 13)</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5266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literature has a common theme - the impact of climate change and tourism is generally focused on weather patterns and geography at the destination.</a:t>
            </a:r>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1965941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is evidence that this also occurs from a cultural viewpoint and background including gender and age (Seddighi et al., 2001). </a:t>
            </a:r>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2861765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861208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Nikoue et al., (2015: 1) analysed the queuing time at Sydney International Airport and found: </a:t>
            </a:r>
          </a:p>
          <a:p>
            <a:r>
              <a:rPr lang="en-AU" dirty="0"/>
              <a:t>‘Time spent in processing zones at an airport are an important part of the passenger's airport experience. It undercuts the time spent in the rest of the airport, and therefore the revenue that could be generated from shopping and dining. It can also result in passengers missing flights and connections, which has significant operational repercussions. Inadequate staffing levels are often to blame for large congestion at an airport’.</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1698921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3451576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HW_bUo1BND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uropa.eu/" TargetMode="External"/><Relationship Id="rId2" Type="http://schemas.openxmlformats.org/officeDocument/2006/relationships/hyperlink" Target="https://smartraveller.gov.au/Countries/Pages/default.aspx" TargetMode="External"/><Relationship Id="rId1" Type="http://schemas.openxmlformats.org/officeDocument/2006/relationships/slideLayout" Target="../slideLayouts/slideLayout2.xml"/><Relationship Id="rId6" Type="http://schemas.openxmlformats.org/officeDocument/2006/relationships/hyperlink" Target="https://en.unesco.org/" TargetMode="External"/><Relationship Id="rId5" Type="http://schemas.openxmlformats.org/officeDocument/2006/relationships/hyperlink" Target="https://www.youtube.com/watch?v=kMjbru15oCI" TargetMode="External"/><Relationship Id="rId4" Type="http://schemas.openxmlformats.org/officeDocument/2006/relationships/hyperlink" Target="https://www.youtube.com/watch?v=pw-XadkWkd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788816" y="28295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AU" altLang="en-US" sz="4000" b="1" dirty="0"/>
              <a:t>Chapter 14 - Building Future Scenarios </a:t>
            </a:r>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Cherro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306456" y="325368"/>
            <a:ext cx="11579087" cy="1325563"/>
          </a:xfrm>
        </p:spPr>
        <p:txBody>
          <a:bodyPr>
            <a:normAutofit fontScale="90000"/>
          </a:bodyPr>
          <a:lstStyle/>
          <a:p>
            <a:r>
              <a:rPr lang="en-AU" b="1" dirty="0">
                <a:latin typeface="+mn-lt"/>
              </a:rPr>
              <a:t>7. Educating users about optimising the application of new technologies in the travel and hospitality industry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720629"/>
            <a:ext cx="10515600" cy="3136831"/>
          </a:xfrm>
        </p:spPr>
        <p:txBody>
          <a:bodyPr/>
          <a:lstStyle/>
          <a:p>
            <a:pPr>
              <a:lnSpc>
                <a:spcPct val="100000"/>
              </a:lnSpc>
              <a:spcBef>
                <a:spcPts val="300"/>
              </a:spcBef>
            </a:pPr>
            <a:r>
              <a:rPr lang="en-AU" dirty="0"/>
              <a:t>By providing accessible, mobile, functional and current content, customers will be more likely to adopt new technologies and have a willingness to be educated in usage such as the success of Facebook that does this well </a:t>
            </a:r>
          </a:p>
          <a:p>
            <a:pPr marL="0" indent="0">
              <a:lnSpc>
                <a:spcPct val="100000"/>
              </a:lnSpc>
              <a:spcBef>
                <a:spcPts val="300"/>
              </a:spcBef>
              <a:buNone/>
            </a:pPr>
            <a:r>
              <a:rPr lang="en-AU" dirty="0"/>
              <a:t>								(Barr, 2018)</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630163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fontScale="90000"/>
          </a:bodyPr>
          <a:lstStyle/>
          <a:p>
            <a:r>
              <a:rPr lang="en-AU" b="1" dirty="0">
                <a:latin typeface="+mn-lt"/>
              </a:rPr>
              <a:t>8. Understanding the transformative effect that tourism has on the geopolitics of socio-economic progress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720629"/>
            <a:ext cx="10515600" cy="3136831"/>
          </a:xfrm>
        </p:spPr>
        <p:txBody>
          <a:bodyPr>
            <a:normAutofit/>
          </a:bodyPr>
          <a:lstStyle/>
          <a:p>
            <a:pPr>
              <a:lnSpc>
                <a:spcPct val="100000"/>
              </a:lnSpc>
              <a:spcBef>
                <a:spcPts val="300"/>
              </a:spcBef>
            </a:pPr>
            <a:r>
              <a:rPr lang="en-AU" dirty="0"/>
              <a:t>Geopolitics relates to the management of the country’s resources and the resultant socio-economic progress. </a:t>
            </a:r>
          </a:p>
          <a:p>
            <a:pPr>
              <a:lnSpc>
                <a:spcPct val="100000"/>
              </a:lnSpc>
              <a:spcBef>
                <a:spcPts val="300"/>
              </a:spcBef>
            </a:pPr>
            <a:endParaRPr lang="en-AU" dirty="0"/>
          </a:p>
          <a:p>
            <a:pPr>
              <a:lnSpc>
                <a:spcPct val="100000"/>
              </a:lnSpc>
              <a:spcBef>
                <a:spcPts val="300"/>
              </a:spcBef>
            </a:pPr>
            <a:r>
              <a:rPr lang="en-AU" dirty="0"/>
              <a:t>Development, globalisation and sustainability are the three main impacts on the geopolitics of socio-economic progress </a:t>
            </a:r>
          </a:p>
          <a:p>
            <a:pPr marL="0" indent="0">
              <a:lnSpc>
                <a:spcPct val="100000"/>
              </a:lnSpc>
              <a:spcBef>
                <a:spcPts val="300"/>
              </a:spcBef>
              <a:buNone/>
            </a:pPr>
            <a:r>
              <a:rPr lang="en-AU" dirty="0"/>
              <a:t>						(Mowforth and Munt, 2008).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9119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fontScale="90000"/>
          </a:bodyPr>
          <a:lstStyle/>
          <a:p>
            <a:r>
              <a:rPr lang="en-AU" b="1" dirty="0">
                <a:latin typeface="+mn-lt"/>
              </a:rPr>
              <a:t>9. Effect on travel and tourism from natural/human-induced disasters, health issues, and political disruptions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265043" y="2720629"/>
            <a:ext cx="11741427" cy="3136831"/>
          </a:xfrm>
        </p:spPr>
        <p:txBody>
          <a:bodyPr>
            <a:normAutofit fontScale="85000" lnSpcReduction="20000"/>
          </a:bodyPr>
          <a:lstStyle/>
          <a:p>
            <a:pPr>
              <a:lnSpc>
                <a:spcPct val="100000"/>
              </a:lnSpc>
              <a:spcBef>
                <a:spcPts val="300"/>
              </a:spcBef>
            </a:pPr>
            <a:r>
              <a:rPr lang="en-AU" dirty="0"/>
              <a:t>Broadly, Prideaux (2003) identified three types of disasters that directly affect tourism:</a:t>
            </a:r>
          </a:p>
          <a:p>
            <a:pPr>
              <a:lnSpc>
                <a:spcPct val="100000"/>
              </a:lnSpc>
              <a:spcBef>
                <a:spcPts val="300"/>
              </a:spcBef>
            </a:pPr>
            <a:endParaRPr lang="en-AU" dirty="0"/>
          </a:p>
          <a:p>
            <a:pPr marL="514350" indent="-514350">
              <a:lnSpc>
                <a:spcPct val="100000"/>
              </a:lnSpc>
              <a:spcBef>
                <a:spcPts val="300"/>
              </a:spcBef>
              <a:buAutoNum type="arabicPeriod"/>
            </a:pPr>
            <a:r>
              <a:rPr lang="en-AU" dirty="0"/>
              <a:t>Natural disasters </a:t>
            </a:r>
          </a:p>
          <a:p>
            <a:pPr marL="0" indent="0">
              <a:lnSpc>
                <a:spcPct val="100000"/>
              </a:lnSpc>
              <a:spcBef>
                <a:spcPts val="300"/>
              </a:spcBef>
              <a:buNone/>
            </a:pPr>
            <a:r>
              <a:rPr lang="en-AU" dirty="0"/>
              <a:t>(e.g. earthquakes, typhoons, floods, tsunamis, volcano eruptions, avalanches, bushfires and droughts among others); </a:t>
            </a:r>
          </a:p>
          <a:p>
            <a:pPr marL="0" indent="0">
              <a:lnSpc>
                <a:spcPct val="100000"/>
              </a:lnSpc>
              <a:spcBef>
                <a:spcPts val="300"/>
              </a:spcBef>
              <a:buNone/>
            </a:pPr>
            <a:endParaRPr lang="en-AU" dirty="0"/>
          </a:p>
          <a:p>
            <a:pPr marL="0" indent="0">
              <a:lnSpc>
                <a:spcPct val="100000"/>
              </a:lnSpc>
              <a:spcBef>
                <a:spcPts val="300"/>
              </a:spcBef>
              <a:buNone/>
            </a:pPr>
            <a:r>
              <a:rPr lang="en-AU" dirty="0"/>
              <a:t>2. Climate change; and</a:t>
            </a:r>
          </a:p>
          <a:p>
            <a:pPr marL="0" indent="0">
              <a:lnSpc>
                <a:spcPct val="100000"/>
              </a:lnSpc>
              <a:spcBef>
                <a:spcPts val="300"/>
              </a:spcBef>
              <a:buNone/>
            </a:pPr>
            <a:endParaRPr lang="en-AU" dirty="0"/>
          </a:p>
          <a:p>
            <a:pPr marL="0" indent="0">
              <a:lnSpc>
                <a:spcPct val="100000"/>
              </a:lnSpc>
              <a:spcBef>
                <a:spcPts val="300"/>
              </a:spcBef>
              <a:buNone/>
            </a:pPr>
            <a:r>
              <a:rPr lang="en-AU" dirty="0"/>
              <a:t>3. Global epidemics causing associated health issues in humans, fauna or flora.</a:t>
            </a:r>
          </a:p>
          <a:p>
            <a:pPr>
              <a:lnSpc>
                <a:spcPct val="100000"/>
              </a:lnSpc>
              <a:spcBef>
                <a:spcPts val="300"/>
              </a:spcBef>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31050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10. Changes in tourism demand resulting from increased travel by emerging nations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720629"/>
            <a:ext cx="11741427" cy="3136831"/>
          </a:xfrm>
        </p:spPr>
        <p:txBody>
          <a:bodyPr>
            <a:normAutofit fontScale="92500"/>
          </a:bodyPr>
          <a:lstStyle/>
          <a:p>
            <a:pPr>
              <a:lnSpc>
                <a:spcPct val="100000"/>
              </a:lnSpc>
              <a:spcBef>
                <a:spcPts val="300"/>
              </a:spcBef>
            </a:pPr>
            <a:r>
              <a:rPr lang="en-AU" dirty="0"/>
              <a:t>Emerging markets tend to be from a geographic location or a certain demographic. </a:t>
            </a:r>
          </a:p>
          <a:p>
            <a:pPr>
              <a:lnSpc>
                <a:spcPct val="100000"/>
              </a:lnSpc>
              <a:spcBef>
                <a:spcPts val="300"/>
              </a:spcBef>
            </a:pPr>
            <a:r>
              <a:rPr lang="en-AU" dirty="0"/>
              <a:t>Geographic location could be by country: </a:t>
            </a:r>
          </a:p>
          <a:p>
            <a:pPr lvl="1">
              <a:lnSpc>
                <a:spcPct val="100000"/>
              </a:lnSpc>
              <a:spcBef>
                <a:spcPts val="300"/>
              </a:spcBef>
            </a:pPr>
            <a:r>
              <a:rPr lang="en-AU" dirty="0"/>
              <a:t>The Ivory Coast</a:t>
            </a:r>
          </a:p>
          <a:p>
            <a:pPr>
              <a:lnSpc>
                <a:spcPct val="100000"/>
              </a:lnSpc>
              <a:spcBef>
                <a:spcPts val="300"/>
              </a:spcBef>
            </a:pPr>
            <a:endParaRPr lang="en-AU" dirty="0"/>
          </a:p>
          <a:p>
            <a:pPr>
              <a:lnSpc>
                <a:spcPct val="100000"/>
              </a:lnSpc>
              <a:spcBef>
                <a:spcPts val="300"/>
              </a:spcBef>
            </a:pPr>
            <a:r>
              <a:rPr lang="en-AU" dirty="0"/>
              <a:t>Demographic example is:</a:t>
            </a:r>
          </a:p>
          <a:p>
            <a:pPr lvl="1">
              <a:lnSpc>
                <a:spcPct val="100000"/>
              </a:lnSpc>
              <a:spcBef>
                <a:spcPts val="300"/>
              </a:spcBef>
            </a:pPr>
            <a:r>
              <a:rPr lang="en-AU" dirty="0"/>
              <a:t>Trendsetters (now known as ‘influencers’) showcase differing attributes that assist in shaping the desires and hence the travel products and services that should be offered (Mendez, 2019).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57879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11. Space tourism and how the industry will operate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720629"/>
            <a:ext cx="11741427" cy="3136831"/>
          </a:xfrm>
        </p:spPr>
        <p:txBody>
          <a:bodyPr>
            <a:normAutofit/>
          </a:bodyPr>
          <a:lstStyle/>
          <a:p>
            <a:pPr>
              <a:lnSpc>
                <a:spcPct val="100000"/>
              </a:lnSpc>
              <a:spcBef>
                <a:spcPts val="300"/>
              </a:spcBef>
            </a:pPr>
            <a:r>
              <a:rPr lang="en-AU" dirty="0"/>
              <a:t>It is inevitable that space travel will occur</a:t>
            </a:r>
          </a:p>
          <a:p>
            <a:pPr>
              <a:lnSpc>
                <a:spcPct val="100000"/>
              </a:lnSpc>
              <a:spcBef>
                <a:spcPts val="300"/>
              </a:spcBef>
            </a:pPr>
            <a:endParaRPr lang="en-AU" dirty="0"/>
          </a:p>
          <a:p>
            <a:pPr>
              <a:lnSpc>
                <a:spcPct val="100000"/>
              </a:lnSpc>
              <a:spcBef>
                <a:spcPts val="300"/>
              </a:spcBef>
            </a:pPr>
            <a:r>
              <a:rPr lang="en-AU" dirty="0"/>
              <a:t>space tourism is not yet a commercial reality </a:t>
            </a:r>
          </a:p>
          <a:p>
            <a:pPr>
              <a:lnSpc>
                <a:spcPct val="100000"/>
              </a:lnSpc>
              <a:spcBef>
                <a:spcPts val="300"/>
              </a:spcBef>
            </a:pPr>
            <a:endParaRPr lang="en-AU" dirty="0"/>
          </a:p>
          <a:p>
            <a:pPr>
              <a:lnSpc>
                <a:spcPct val="100000"/>
              </a:lnSpc>
              <a:spcBef>
                <a:spcPts val="300"/>
              </a:spcBef>
            </a:pPr>
            <a:r>
              <a:rPr lang="en-AU" dirty="0"/>
              <a:t>Space travel initially for the wealthy, adventurous and extroverted such as astronauts chosen for the Mars One expedition (Do et al., 2016).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0888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12. Underwater tourism both natural and man-made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323064"/>
            <a:ext cx="11741427" cy="3136831"/>
          </a:xfrm>
        </p:spPr>
        <p:txBody>
          <a:bodyPr>
            <a:normAutofit fontScale="92500" lnSpcReduction="20000"/>
          </a:bodyPr>
          <a:lstStyle/>
          <a:p>
            <a:pPr>
              <a:lnSpc>
                <a:spcPct val="100000"/>
              </a:lnSpc>
              <a:spcBef>
                <a:spcPts val="300"/>
              </a:spcBef>
            </a:pPr>
            <a:r>
              <a:rPr lang="en-AU" dirty="0"/>
              <a:t>More underwater hotels will be constructed</a:t>
            </a:r>
          </a:p>
          <a:p>
            <a:pPr>
              <a:lnSpc>
                <a:spcPct val="100000"/>
              </a:lnSpc>
              <a:spcBef>
                <a:spcPts val="300"/>
              </a:spcBef>
            </a:pPr>
            <a:endParaRPr lang="en-AU" dirty="0"/>
          </a:p>
          <a:p>
            <a:pPr>
              <a:lnSpc>
                <a:spcPct val="100000"/>
              </a:lnSpc>
              <a:spcBef>
                <a:spcPts val="300"/>
              </a:spcBef>
            </a:pPr>
            <a:r>
              <a:rPr lang="en-AU" dirty="0"/>
              <a:t>More adventure tourism will occur</a:t>
            </a:r>
          </a:p>
          <a:p>
            <a:pPr>
              <a:lnSpc>
                <a:spcPct val="100000"/>
              </a:lnSpc>
              <a:spcBef>
                <a:spcPts val="300"/>
              </a:spcBef>
            </a:pPr>
            <a:endParaRPr lang="en-AU" dirty="0"/>
          </a:p>
          <a:p>
            <a:pPr>
              <a:lnSpc>
                <a:spcPct val="100000"/>
              </a:lnSpc>
              <a:spcBef>
                <a:spcPts val="300"/>
              </a:spcBef>
            </a:pPr>
            <a:r>
              <a:rPr lang="en-AU" dirty="0"/>
              <a:t>‘Typical activities in adventure tours include climbing, caving, abseiling, sea kayaking, white-water kayaking, rafting, diving, snorkelling, skiing, snow-boarding, surfing, sail boarding, sailing, ballooning, skydiving, parapenting, horse riding, mountain biking, snowmobiling and off-road driving’ </a:t>
            </a:r>
          </a:p>
          <a:p>
            <a:pPr marL="0" indent="0">
              <a:lnSpc>
                <a:spcPct val="100000"/>
              </a:lnSpc>
              <a:spcBef>
                <a:spcPts val="300"/>
              </a:spcBef>
              <a:buNone/>
            </a:pPr>
            <a:r>
              <a:rPr lang="en-AU" dirty="0"/>
              <a:t>									(Buckley, 2007: 1428)</a:t>
            </a:r>
          </a:p>
          <a:p>
            <a:pPr>
              <a:lnSpc>
                <a:spcPct val="100000"/>
              </a:lnSpc>
              <a:spcBef>
                <a:spcPts val="300"/>
              </a:spcBef>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12025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13. Food and water security – implications for the hospitality industry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323064"/>
            <a:ext cx="11741427" cy="3136831"/>
          </a:xfrm>
        </p:spPr>
        <p:txBody>
          <a:bodyPr>
            <a:normAutofit lnSpcReduction="10000"/>
          </a:bodyPr>
          <a:lstStyle/>
          <a:p>
            <a:pPr>
              <a:lnSpc>
                <a:spcPct val="100000"/>
              </a:lnSpc>
              <a:spcBef>
                <a:spcPts val="300"/>
              </a:spcBef>
            </a:pPr>
            <a:r>
              <a:rPr lang="en-AU" dirty="0"/>
              <a:t>Most countries have invested in dams and large storage reservoirs although this relies on rain falling in the right locations. </a:t>
            </a:r>
          </a:p>
          <a:p>
            <a:pPr>
              <a:lnSpc>
                <a:spcPct val="100000"/>
              </a:lnSpc>
              <a:spcBef>
                <a:spcPts val="300"/>
              </a:spcBef>
            </a:pPr>
            <a:endParaRPr lang="en-AU" dirty="0"/>
          </a:p>
          <a:p>
            <a:pPr>
              <a:lnSpc>
                <a:spcPct val="100000"/>
              </a:lnSpc>
              <a:spcBef>
                <a:spcPts val="300"/>
              </a:spcBef>
            </a:pPr>
            <a:r>
              <a:rPr lang="en-AU" dirty="0"/>
              <a:t>Drilling for bore water, desalination plants and using large water containers. </a:t>
            </a:r>
          </a:p>
          <a:p>
            <a:pPr>
              <a:lnSpc>
                <a:spcPct val="100000"/>
              </a:lnSpc>
              <a:spcBef>
                <a:spcPts val="300"/>
              </a:spcBef>
            </a:pPr>
            <a:endParaRPr lang="en-AU" dirty="0"/>
          </a:p>
          <a:p>
            <a:pPr>
              <a:lnSpc>
                <a:spcPct val="100000"/>
              </a:lnSpc>
              <a:spcBef>
                <a:spcPts val="300"/>
              </a:spcBef>
            </a:pPr>
            <a:r>
              <a:rPr lang="en-AU" dirty="0"/>
              <a:t>Over-exploitation of water use is rife in hotels and restaurants generally because customers believe they are paying for the privilege of water use.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39925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14. Will virtual technology reduce the demand for travel?</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323064"/>
            <a:ext cx="11741427" cy="3136831"/>
          </a:xfrm>
        </p:spPr>
        <p:txBody>
          <a:bodyPr>
            <a:normAutofit lnSpcReduction="10000"/>
          </a:bodyPr>
          <a:lstStyle/>
          <a:p>
            <a:pPr>
              <a:lnSpc>
                <a:spcPct val="100000"/>
              </a:lnSpc>
              <a:spcBef>
                <a:spcPts val="300"/>
              </a:spcBef>
            </a:pPr>
            <a:r>
              <a:rPr lang="en-AU" dirty="0"/>
              <a:t>Virtual reality ‘is defined as the use of a computer-generated 3D environment – called a “virtual environment” (VE). Real-time simulation can allow one to navigate and possibly interact with one or more of the user’s five senses’ </a:t>
            </a:r>
          </a:p>
          <a:p>
            <a:pPr marL="0" indent="0">
              <a:lnSpc>
                <a:spcPct val="100000"/>
              </a:lnSpc>
              <a:spcBef>
                <a:spcPts val="300"/>
              </a:spcBef>
              <a:buNone/>
            </a:pPr>
            <a:endParaRPr lang="en-AU" dirty="0"/>
          </a:p>
          <a:p>
            <a:pPr marL="0" indent="0">
              <a:lnSpc>
                <a:spcPct val="100000"/>
              </a:lnSpc>
              <a:spcBef>
                <a:spcPts val="300"/>
              </a:spcBef>
              <a:buNone/>
            </a:pPr>
            <a:r>
              <a:rPr lang="en-AU" dirty="0"/>
              <a:t>								(Guttentag, 2010: 637)</a:t>
            </a:r>
          </a:p>
          <a:p>
            <a:pPr marL="0" indent="0">
              <a:lnSpc>
                <a:spcPct val="100000"/>
              </a:lnSpc>
              <a:spcBef>
                <a:spcPts val="300"/>
              </a:spcBef>
              <a:buNone/>
            </a:pPr>
            <a:endParaRPr lang="en-AU" dirty="0"/>
          </a:p>
          <a:p>
            <a:pPr marL="0" indent="0">
              <a:lnSpc>
                <a:spcPct val="100000"/>
              </a:lnSpc>
              <a:spcBef>
                <a:spcPts val="300"/>
              </a:spcBef>
              <a:buNone/>
            </a:pPr>
            <a:r>
              <a:rPr lang="en-AU" dirty="0"/>
              <a:t>VE – reduces costs, allows training, safe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516005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612913" y="482840"/>
            <a:ext cx="11579087" cy="1325563"/>
          </a:xfrm>
        </p:spPr>
        <p:txBody>
          <a:bodyPr>
            <a:normAutofit/>
          </a:bodyPr>
          <a:lstStyle/>
          <a:p>
            <a:r>
              <a:rPr lang="en-AU" b="1" dirty="0">
                <a:latin typeface="+mn-lt"/>
              </a:rPr>
              <a:t>15. How will the MICE industry respond to external industry forces?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50573" y="2323064"/>
            <a:ext cx="11741427" cy="3136831"/>
          </a:xfrm>
        </p:spPr>
        <p:txBody>
          <a:bodyPr>
            <a:normAutofit lnSpcReduction="10000"/>
          </a:bodyPr>
          <a:lstStyle/>
          <a:p>
            <a:pPr>
              <a:lnSpc>
                <a:spcPct val="100000"/>
              </a:lnSpc>
              <a:spcBef>
                <a:spcPts val="300"/>
              </a:spcBef>
            </a:pPr>
            <a:r>
              <a:rPr lang="en-AU" dirty="0"/>
              <a:t>MICE stands for ‘meetings, incentives, conventions, exhibitions’ </a:t>
            </a:r>
          </a:p>
          <a:p>
            <a:pPr marL="0" indent="0">
              <a:lnSpc>
                <a:spcPct val="100000"/>
              </a:lnSpc>
              <a:spcBef>
                <a:spcPts val="300"/>
              </a:spcBef>
              <a:buNone/>
            </a:pPr>
            <a:r>
              <a:rPr lang="en-AU" dirty="0"/>
              <a:t>								(McCartney, 2008: 293)</a:t>
            </a:r>
          </a:p>
          <a:p>
            <a:pPr marL="0" indent="0">
              <a:lnSpc>
                <a:spcPct val="100000"/>
              </a:lnSpc>
              <a:spcBef>
                <a:spcPts val="300"/>
              </a:spcBef>
              <a:buNone/>
            </a:pPr>
            <a:endParaRPr lang="en-AU" dirty="0"/>
          </a:p>
          <a:p>
            <a:pPr>
              <a:lnSpc>
                <a:spcPct val="100000"/>
              </a:lnSpc>
              <a:spcBef>
                <a:spcPts val="300"/>
              </a:spcBef>
            </a:pPr>
            <a:r>
              <a:rPr lang="en-AU" dirty="0"/>
              <a:t>Being innovative by creating new ideas and ways of communicating is key to the MICE sector such as hybrid and virtual conferencing that links people globally without the need for travel </a:t>
            </a:r>
          </a:p>
          <a:p>
            <a:pPr marL="0" indent="0">
              <a:lnSpc>
                <a:spcPct val="100000"/>
              </a:lnSpc>
              <a:spcBef>
                <a:spcPts val="300"/>
              </a:spcBef>
              <a:buNone/>
            </a:pPr>
            <a:r>
              <a:rPr lang="en-AU" dirty="0"/>
              <a:t>								(Hamm et al., 2018)</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408435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076739" y="1690688"/>
            <a:ext cx="10515600" cy="4351338"/>
          </a:xfrm>
        </p:spPr>
        <p:txBody>
          <a:bodyPr>
            <a:normAutofit/>
          </a:bodyPr>
          <a:lstStyle/>
          <a:p>
            <a:pPr>
              <a:lnSpc>
                <a:spcPct val="100000"/>
              </a:lnSpc>
            </a:pPr>
            <a:r>
              <a:rPr lang="en-AU" dirty="0"/>
              <a:t>Building future scenarios in the travel, hospitality and event sectors is essential for long-term viability and financial success. </a:t>
            </a:r>
          </a:p>
          <a:p>
            <a:pPr marL="0" indent="0">
              <a:lnSpc>
                <a:spcPct val="100000"/>
              </a:lnSpc>
              <a:buNone/>
            </a:pPr>
            <a:endParaRPr lang="en-AU" dirty="0"/>
          </a:p>
          <a:p>
            <a:pPr>
              <a:lnSpc>
                <a:spcPct val="100000"/>
              </a:lnSpc>
            </a:pPr>
            <a:r>
              <a:rPr lang="en-AU" dirty="0"/>
              <a:t>To achieve these objectives, the tourism industry needs to embrace change through new and innovative products and services.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a:bodyPr>
          <a:lstStyle/>
          <a:p>
            <a:pPr>
              <a:lnSpc>
                <a:spcPct val="100000"/>
              </a:lnSpc>
            </a:pPr>
            <a:r>
              <a:rPr lang="en-AU" dirty="0"/>
              <a:t>Introduction</a:t>
            </a:r>
          </a:p>
          <a:p>
            <a:pPr marL="0" indent="0">
              <a:lnSpc>
                <a:spcPct val="100000"/>
              </a:lnSpc>
              <a:buNone/>
            </a:pPr>
            <a:endParaRPr lang="en-AU" dirty="0"/>
          </a:p>
          <a:p>
            <a:pPr lvl="1">
              <a:lnSpc>
                <a:spcPct val="100000"/>
              </a:lnSpc>
            </a:pPr>
            <a:r>
              <a:rPr lang="en-AU" dirty="0"/>
              <a:t>Building Future Scenarios </a:t>
            </a:r>
          </a:p>
          <a:p>
            <a:pPr lvl="2">
              <a:lnSpc>
                <a:spcPct val="100000"/>
              </a:lnSpc>
            </a:pPr>
            <a:r>
              <a:rPr lang="en-AU" dirty="0"/>
              <a:t>15 Tourism Themes for Consideration</a:t>
            </a:r>
          </a:p>
          <a:p>
            <a:pPr lvl="1">
              <a:lnSpc>
                <a:spcPct val="100000"/>
              </a:lnSpc>
            </a:pPr>
            <a:endParaRPr lang="en-AU" dirty="0"/>
          </a:p>
          <a:p>
            <a:pPr>
              <a:lnSpc>
                <a:spcPct val="100000"/>
              </a:lnSpc>
            </a:pPr>
            <a:r>
              <a:rPr lang="en-AU" dirty="0"/>
              <a:t>Summary</a:t>
            </a:r>
          </a:p>
          <a:p>
            <a:pPr>
              <a:lnSpc>
                <a:spcPct val="100000"/>
              </a:lnSpc>
            </a:pPr>
            <a:r>
              <a:rPr lang="en-AU" dirty="0"/>
              <a:t>Case study and additional resources</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lnSpcReduction="10000"/>
          </a:bodyPr>
          <a:lstStyle/>
          <a:p>
            <a:pPr marL="0" indent="0">
              <a:buNone/>
            </a:pPr>
            <a:r>
              <a:rPr lang="en-AU" b="1" dirty="0"/>
              <a:t>Case Study: </a:t>
            </a:r>
            <a:r>
              <a:rPr lang="en-AU" dirty="0"/>
              <a:t>View the clip</a:t>
            </a:r>
          </a:p>
          <a:p>
            <a:pPr marL="0" indent="0">
              <a:buNone/>
            </a:pPr>
            <a:r>
              <a:rPr lang="en-AU" dirty="0"/>
              <a:t> </a:t>
            </a:r>
            <a:r>
              <a:rPr lang="en-AU" dirty="0">
                <a:hlinkClick r:id="rId2"/>
              </a:rPr>
              <a:t>https://www.youtube.com/watch?v=HW_bUo1BNDo</a:t>
            </a:r>
            <a:r>
              <a:rPr lang="en-AU" dirty="0"/>
              <a:t> </a:t>
            </a:r>
          </a:p>
          <a:p>
            <a:pPr marL="0" indent="0">
              <a:buNone/>
            </a:pPr>
            <a:endParaRPr lang="en-AU" b="1" dirty="0"/>
          </a:p>
          <a:p>
            <a:pPr marL="0" indent="0">
              <a:buNone/>
            </a:pPr>
            <a:r>
              <a:rPr lang="en-AU" b="1" dirty="0"/>
              <a:t>Discussion Questions</a:t>
            </a:r>
            <a:endParaRPr lang="en-AU" sz="3600" b="1" dirty="0"/>
          </a:p>
          <a:p>
            <a:pPr marL="514350" indent="-514350">
              <a:buFont typeface="+mj-lt"/>
              <a:buAutoNum type="arabicPeriod"/>
            </a:pPr>
            <a:r>
              <a:rPr lang="en-AU" dirty="0"/>
              <a:t>Should tourism research guide the tourism industry with future innovation, or should tourism research simply reflect on what is occurring which is essentially industry driven? Explain your thoughts.</a:t>
            </a:r>
          </a:p>
          <a:p>
            <a:pPr marL="514350" indent="-514350">
              <a:buFont typeface="+mj-lt"/>
              <a:buAutoNum type="arabicPeriod"/>
            </a:pPr>
            <a:endParaRPr lang="en-AU" dirty="0"/>
          </a:p>
          <a:p>
            <a:pPr marL="514350" indent="-514350">
              <a:buFont typeface="+mj-lt"/>
              <a:buAutoNum type="arabicPeriod"/>
            </a:pPr>
            <a:r>
              <a:rPr lang="en-AU" dirty="0"/>
              <a:t>How can the tourism industry quickly adapt to changing technologies? Is more financial investment required or should it be consumer led?</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lnSpcReduction="10000"/>
          </a:bodyPr>
          <a:lstStyle/>
          <a:p>
            <a:pPr marL="0" indent="0">
              <a:buNone/>
            </a:pPr>
            <a:endParaRPr lang="en-AU" b="1" dirty="0"/>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Australian Government Travel Warnings: </a:t>
            </a:r>
            <a:r>
              <a:rPr lang="en-AU"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https://smartraveller.gov.au/Countries/Pages/default.aspx</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European Union: </a:t>
            </a:r>
            <a:r>
              <a:rPr lang="en-AU"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https://europa.eu/</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Importance of the role of academia and the need for policy to drive tourism: </a:t>
            </a:r>
            <a:r>
              <a:rPr lang="en-AU"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https://www.youtube.com/watch?v=pw-XadkWkdo</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Russian Visa: https://visalink.com.au/russia-visa</a:t>
            </a:r>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Sustainability in Bhutan: </a:t>
            </a:r>
            <a:r>
              <a:rPr lang="en-AU"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https://www.youtube.com/watch?v=kMjbru15oCI</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UNESCO: </a:t>
            </a:r>
            <a:r>
              <a:rPr lang="fr-FR"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https://en.unesco.org/</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45110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The tourism industry is rapidly evolving, and change appears to be the dominant trend. </a:t>
            </a:r>
          </a:p>
          <a:p>
            <a:pPr marL="0" indent="0">
              <a:lnSpc>
                <a:spcPct val="100000"/>
              </a:lnSpc>
              <a:buNone/>
            </a:pPr>
            <a:endParaRPr lang="en-AU" dirty="0"/>
          </a:p>
          <a:p>
            <a:pPr>
              <a:lnSpc>
                <a:spcPct val="100000"/>
              </a:lnSpc>
            </a:pPr>
            <a:r>
              <a:rPr lang="en-AU" dirty="0"/>
              <a:t>Innovative ideas may serve as a future trend or penetrate an industry to generate a new product or service which becomes the norm and are sought out to maintain a vibrant, growing tourism industry.</a:t>
            </a:r>
          </a:p>
          <a:p>
            <a:pPr marL="0" indent="0">
              <a:lnSpc>
                <a:spcPct val="100000"/>
              </a:lnSpc>
              <a:buNone/>
            </a:pPr>
            <a:endParaRPr lang="en-AU" dirty="0"/>
          </a:p>
          <a:p>
            <a:pPr>
              <a:lnSpc>
                <a:spcPct val="100000"/>
              </a:lnSpc>
            </a:pPr>
            <a:r>
              <a:rPr lang="en-AU" dirty="0"/>
              <a:t>Fifteen future scenarios are explored with the intent to invoke thought and discussion on how change is embraced.</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1022496" cy="1325563"/>
          </a:xfrm>
        </p:spPr>
        <p:txBody>
          <a:bodyPr>
            <a:normAutofit fontScale="90000"/>
          </a:bodyPr>
          <a:lstStyle/>
          <a:p>
            <a:r>
              <a:rPr lang="en-AU" b="1" dirty="0">
                <a:latin typeface="+mn-lt"/>
              </a:rPr>
              <a:t>1. Maintaining a destination’s sustainable tourism development: social, cultural, natural and built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005012"/>
            <a:ext cx="10515600" cy="4351338"/>
          </a:xfrm>
        </p:spPr>
        <p:txBody>
          <a:bodyPr/>
          <a:lstStyle/>
          <a:p>
            <a:pPr>
              <a:lnSpc>
                <a:spcPct val="100000"/>
              </a:lnSpc>
              <a:spcBef>
                <a:spcPts val="300"/>
              </a:spcBef>
            </a:pPr>
            <a:r>
              <a:rPr lang="en-AU" dirty="0"/>
              <a:t>These include global, physical and environmental impacts; environment concerns; equity; organisation and government policy; education; integrity; authenticity; local control; destination and social impacts (Clarke, 1997). </a:t>
            </a:r>
          </a:p>
          <a:p>
            <a:pPr marL="0" indent="0">
              <a:lnSpc>
                <a:spcPct val="100000"/>
              </a:lnSpc>
              <a:spcBef>
                <a:spcPts val="300"/>
              </a:spcBef>
              <a:buNone/>
            </a:pPr>
            <a:endParaRPr lang="en-AU" dirty="0"/>
          </a:p>
          <a:p>
            <a:pPr>
              <a:lnSpc>
                <a:spcPct val="100000"/>
              </a:lnSpc>
              <a:spcBef>
                <a:spcPts val="300"/>
              </a:spcBef>
            </a:pPr>
            <a:r>
              <a:rPr lang="en-AU" dirty="0"/>
              <a:t>More recently, additional considerations have been added that include a greater focus on conservation, community engagement and community resources in conjunction with other sustainable principles (Pederson, 2016).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1022496" cy="1325563"/>
          </a:xfrm>
        </p:spPr>
        <p:txBody>
          <a:bodyPr>
            <a:normAutofit fontScale="90000"/>
          </a:bodyPr>
          <a:lstStyle/>
          <a:p>
            <a:r>
              <a:rPr lang="en-AU" b="1" dirty="0">
                <a:latin typeface="+mn-lt"/>
              </a:rPr>
              <a:t>2. Concerns for safety and security remain an important issue for the travel and tourism industry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11087" y="2606668"/>
            <a:ext cx="4740965" cy="4351338"/>
          </a:xfrm>
        </p:spPr>
        <p:txBody>
          <a:bodyPr>
            <a:normAutofit/>
          </a:bodyPr>
          <a:lstStyle/>
          <a:p>
            <a:pPr>
              <a:lnSpc>
                <a:spcPct val="100000"/>
              </a:lnSpc>
              <a:spcBef>
                <a:spcPts val="300"/>
              </a:spcBef>
            </a:pPr>
            <a:r>
              <a:rPr lang="en-AU" dirty="0"/>
              <a:t>terrorism, </a:t>
            </a:r>
          </a:p>
          <a:p>
            <a:pPr>
              <a:lnSpc>
                <a:spcPct val="100000"/>
              </a:lnSpc>
              <a:spcBef>
                <a:spcPts val="300"/>
              </a:spcBef>
            </a:pPr>
            <a:r>
              <a:rPr lang="en-AU" dirty="0"/>
              <a:t>war, </a:t>
            </a:r>
          </a:p>
          <a:p>
            <a:pPr>
              <a:lnSpc>
                <a:spcPct val="100000"/>
              </a:lnSpc>
              <a:spcBef>
                <a:spcPts val="300"/>
              </a:spcBef>
            </a:pPr>
            <a:r>
              <a:rPr lang="en-AU" dirty="0"/>
              <a:t>civil unrest, </a:t>
            </a:r>
          </a:p>
          <a:p>
            <a:pPr>
              <a:lnSpc>
                <a:spcPct val="100000"/>
              </a:lnSpc>
              <a:spcBef>
                <a:spcPts val="300"/>
              </a:spcBef>
            </a:pPr>
            <a:r>
              <a:rPr lang="en-AU" dirty="0"/>
              <a:t>food shortages, </a:t>
            </a:r>
          </a:p>
          <a:p>
            <a:pPr>
              <a:lnSpc>
                <a:spcPct val="100000"/>
              </a:lnSpc>
              <a:spcBef>
                <a:spcPts val="300"/>
              </a:spcBef>
            </a:pPr>
            <a:r>
              <a:rPr lang="en-AU" dirty="0"/>
              <a:t>increases in populations,</a:t>
            </a:r>
          </a:p>
          <a:p>
            <a:pPr>
              <a:lnSpc>
                <a:spcPct val="100000"/>
              </a:lnSpc>
              <a:spcBef>
                <a:spcPts val="300"/>
              </a:spcBef>
            </a:pPr>
            <a:r>
              <a:rPr lang="en-AU" dirty="0"/>
              <a:t>exploitation of natural resources,</a:t>
            </a:r>
          </a:p>
          <a:p>
            <a:pPr marL="0" indent="0">
              <a:lnSpc>
                <a:spcPct val="100000"/>
              </a:lnSpc>
              <a:spcBef>
                <a:spcPts val="300"/>
              </a:spcBef>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TextBox 5">
            <a:extLst>
              <a:ext uri="{FF2B5EF4-FFF2-40B4-BE49-F238E27FC236}">
                <a16:creationId xmlns:a16="http://schemas.microsoft.com/office/drawing/2014/main" id="{5F8777D5-CC08-4A11-B8E9-91E6C21AEC5D}"/>
              </a:ext>
            </a:extLst>
          </p:cNvPr>
          <p:cNvSpPr txBox="1"/>
          <p:nvPr/>
        </p:nvSpPr>
        <p:spPr>
          <a:xfrm>
            <a:off x="596348" y="1903277"/>
            <a:ext cx="9359348" cy="523220"/>
          </a:xfrm>
          <a:prstGeom prst="rect">
            <a:avLst/>
          </a:prstGeom>
          <a:noFill/>
        </p:spPr>
        <p:txBody>
          <a:bodyPr wrap="square" rtlCol="0">
            <a:spAutoFit/>
          </a:bodyPr>
          <a:lstStyle/>
          <a:p>
            <a:r>
              <a:rPr lang="en-AU" sz="2800" dirty="0"/>
              <a:t>Safety and security concerns are still an issue which include:</a:t>
            </a:r>
          </a:p>
        </p:txBody>
      </p:sp>
      <p:sp>
        <p:nvSpPr>
          <p:cNvPr id="8" name="TextBox 7">
            <a:extLst>
              <a:ext uri="{FF2B5EF4-FFF2-40B4-BE49-F238E27FC236}">
                <a16:creationId xmlns:a16="http://schemas.microsoft.com/office/drawing/2014/main" id="{5933517B-5741-4A88-86E0-A44F878ADC9D}"/>
              </a:ext>
            </a:extLst>
          </p:cNvPr>
          <p:cNvSpPr txBox="1"/>
          <p:nvPr/>
        </p:nvSpPr>
        <p:spPr>
          <a:xfrm>
            <a:off x="6539950" y="2580389"/>
            <a:ext cx="4923180" cy="3385542"/>
          </a:xfrm>
          <a:prstGeom prst="rect">
            <a:avLst/>
          </a:prstGeom>
          <a:noFill/>
        </p:spPr>
        <p:txBody>
          <a:bodyPr wrap="square">
            <a:spAutoFit/>
          </a:bodyPr>
          <a:lstStyle/>
          <a:p>
            <a:pPr marL="285750" indent="-285750">
              <a:buFont typeface="Arial" panose="020B0604020202020204" pitchFamily="34" charset="0"/>
              <a:buChar char="•"/>
            </a:pPr>
            <a:r>
              <a:rPr lang="en-AU" sz="2800" dirty="0"/>
              <a:t>decreasing vegetation areas, </a:t>
            </a:r>
          </a:p>
          <a:p>
            <a:pPr marL="285750" indent="-285750">
              <a:buFont typeface="Arial" panose="020B0604020202020204" pitchFamily="34" charset="0"/>
              <a:buChar char="•"/>
            </a:pPr>
            <a:r>
              <a:rPr lang="en-AU" sz="2800" dirty="0"/>
              <a:t>reduction in animal habitat, </a:t>
            </a:r>
          </a:p>
          <a:p>
            <a:pPr marL="285750" indent="-285750">
              <a:buFont typeface="Arial" panose="020B0604020202020204" pitchFamily="34" charset="0"/>
              <a:buChar char="•"/>
            </a:pPr>
            <a:r>
              <a:rPr lang="en-AU" sz="2800" dirty="0"/>
              <a:t>global warming, </a:t>
            </a:r>
          </a:p>
          <a:p>
            <a:pPr marL="285750" indent="-285750">
              <a:buFont typeface="Arial" panose="020B0604020202020204" pitchFamily="34" charset="0"/>
              <a:buChar char="•"/>
            </a:pPr>
            <a:r>
              <a:rPr lang="en-AU" sz="2800" dirty="0"/>
              <a:t>spread of infectious diseases, </a:t>
            </a:r>
          </a:p>
          <a:p>
            <a:pPr marL="285750" indent="-285750">
              <a:buFont typeface="Arial" panose="020B0604020202020204" pitchFamily="34" charset="0"/>
              <a:buChar char="•"/>
            </a:pPr>
            <a:r>
              <a:rPr lang="en-AU" sz="2800" dirty="0"/>
              <a:t>government policy, </a:t>
            </a:r>
          </a:p>
          <a:p>
            <a:pPr marL="285750" indent="-285750">
              <a:buFont typeface="Arial" panose="020B0604020202020204" pitchFamily="34" charset="0"/>
              <a:buChar char="•"/>
            </a:pPr>
            <a:r>
              <a:rPr lang="en-AU" sz="2800" dirty="0"/>
              <a:t>use of technology,</a:t>
            </a:r>
          </a:p>
          <a:p>
            <a:pPr marL="285750" indent="-285750">
              <a:buFont typeface="Arial" panose="020B0604020202020204" pitchFamily="34" charset="0"/>
              <a:buChar char="•"/>
            </a:pPr>
            <a:r>
              <a:rPr lang="en-AU" sz="2800" dirty="0"/>
              <a:t>online security </a:t>
            </a:r>
          </a:p>
          <a:p>
            <a:pPr lvl="3"/>
            <a:r>
              <a:rPr lang="en-AU" dirty="0"/>
              <a:t>(Pizam and Mansfield, 2006)</a:t>
            </a:r>
          </a:p>
        </p:txBody>
      </p:sp>
    </p:spTree>
    <p:extLst>
      <p:ext uri="{BB962C8B-B14F-4D97-AF65-F5344CB8AC3E}">
        <p14:creationId xmlns:p14="http://schemas.microsoft.com/office/powerpoint/2010/main" val="1752564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1022496" cy="1325563"/>
          </a:xfrm>
        </p:spPr>
        <p:txBody>
          <a:bodyPr>
            <a:normAutofit fontScale="90000"/>
          </a:bodyPr>
          <a:lstStyle/>
          <a:p>
            <a:r>
              <a:rPr lang="en-AU" b="1" dirty="0">
                <a:latin typeface="+mn-lt"/>
              </a:rPr>
              <a:t>3. Responding to increased interest in the long-term impacts on tourism of climate change and global warming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627864"/>
            <a:ext cx="10515600" cy="4351338"/>
          </a:xfrm>
        </p:spPr>
        <p:txBody>
          <a:bodyPr/>
          <a:lstStyle/>
          <a:p>
            <a:pPr>
              <a:lnSpc>
                <a:spcPct val="100000"/>
              </a:lnSpc>
              <a:spcBef>
                <a:spcPts val="300"/>
              </a:spcBef>
            </a:pPr>
            <a:r>
              <a:rPr lang="en-AU" dirty="0"/>
              <a:t>climate change is one of the major issues facing us today and has been described as a threat greater than terrorism’ </a:t>
            </a:r>
          </a:p>
          <a:p>
            <a:pPr marL="0" indent="0">
              <a:lnSpc>
                <a:spcPct val="100000"/>
              </a:lnSpc>
              <a:spcBef>
                <a:spcPts val="300"/>
              </a:spcBef>
              <a:buNone/>
            </a:pPr>
            <a:r>
              <a:rPr lang="en-AU" dirty="0"/>
              <a:t>						(Hall and Higham, 2005: 1) </a:t>
            </a:r>
          </a:p>
          <a:p>
            <a:pPr marL="0" indent="0">
              <a:lnSpc>
                <a:spcPct val="100000"/>
              </a:lnSpc>
              <a:spcBef>
                <a:spcPts val="300"/>
              </a:spcBef>
              <a:buNone/>
            </a:pPr>
            <a:endParaRPr lang="en-AU" dirty="0"/>
          </a:p>
          <a:p>
            <a:pPr>
              <a:lnSpc>
                <a:spcPct val="100000"/>
              </a:lnSpc>
              <a:spcBef>
                <a:spcPts val="300"/>
              </a:spcBef>
            </a:pPr>
            <a:r>
              <a:rPr lang="en-AU" dirty="0"/>
              <a:t>‘tourism is obviously related to climate’ </a:t>
            </a:r>
          </a:p>
          <a:p>
            <a:pPr marL="0" indent="0">
              <a:lnSpc>
                <a:spcPct val="100000"/>
              </a:lnSpc>
              <a:spcBef>
                <a:spcPts val="300"/>
              </a:spcBef>
              <a:buNone/>
            </a:pPr>
            <a:r>
              <a:rPr lang="en-AU" dirty="0"/>
              <a:t>						(Hamilton et al., 2005: 253).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2650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306456" y="325368"/>
            <a:ext cx="11579087" cy="1325563"/>
          </a:xfrm>
        </p:spPr>
        <p:txBody>
          <a:bodyPr>
            <a:normAutofit fontScale="90000"/>
          </a:bodyPr>
          <a:lstStyle/>
          <a:p>
            <a:r>
              <a:rPr lang="en-AU" b="1" dirty="0">
                <a:latin typeface="+mn-lt"/>
              </a:rPr>
              <a:t>4. Impact on the travel and tourism industry resulting from a global economic-political perspective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65922" y="2005012"/>
            <a:ext cx="10515600" cy="4351338"/>
          </a:xfrm>
        </p:spPr>
        <p:txBody>
          <a:bodyPr/>
          <a:lstStyle/>
          <a:p>
            <a:pPr marL="514350" indent="-514350">
              <a:lnSpc>
                <a:spcPct val="100000"/>
              </a:lnSpc>
              <a:spcBef>
                <a:spcPts val="300"/>
              </a:spcBef>
              <a:buFont typeface="+mj-lt"/>
              <a:buAutoNum type="arabicPeriod"/>
            </a:pPr>
            <a:r>
              <a:rPr lang="en-AU" dirty="0"/>
              <a:t>the relationship between the governments of two or more countries can impact the travel experience through visas and entry requirements. </a:t>
            </a:r>
          </a:p>
          <a:p>
            <a:pPr marL="514350" indent="-514350">
              <a:lnSpc>
                <a:spcPct val="100000"/>
              </a:lnSpc>
              <a:spcBef>
                <a:spcPts val="300"/>
              </a:spcBef>
              <a:buFont typeface="+mj-lt"/>
              <a:buAutoNum type="arabicPeriod"/>
            </a:pPr>
            <a:r>
              <a:rPr lang="en-AU" dirty="0"/>
              <a:t>the overall resilience of the economy and therefore the disposable income of travellers has a direct correlation as to which destination is selected</a:t>
            </a:r>
          </a:p>
          <a:p>
            <a:pPr marL="514350" indent="-514350">
              <a:lnSpc>
                <a:spcPct val="100000"/>
              </a:lnSpc>
              <a:spcBef>
                <a:spcPts val="300"/>
              </a:spcBef>
              <a:buFont typeface="+mj-lt"/>
              <a:buAutoNum type="arabicPeriod"/>
            </a:pPr>
            <a:r>
              <a:rPr lang="en-AU" dirty="0"/>
              <a:t>the political viewpoint of travellers may influence their choice of destination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65306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306456" y="325368"/>
            <a:ext cx="11579087" cy="1325563"/>
          </a:xfrm>
        </p:spPr>
        <p:txBody>
          <a:bodyPr>
            <a:normAutofit fontScale="90000"/>
          </a:bodyPr>
          <a:lstStyle/>
          <a:p>
            <a:r>
              <a:rPr lang="en-AU" b="1" dirty="0">
                <a:latin typeface="+mn-lt"/>
              </a:rPr>
              <a:t>5. Necessity for increased local/regional/national leadership in tourism policy and strategic planning and event management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65922" y="2005012"/>
            <a:ext cx="10515600" cy="4351338"/>
          </a:xfrm>
        </p:spPr>
        <p:txBody>
          <a:bodyPr/>
          <a:lstStyle/>
          <a:p>
            <a:pPr>
              <a:lnSpc>
                <a:spcPct val="100000"/>
              </a:lnSpc>
              <a:spcBef>
                <a:spcPts val="300"/>
              </a:spcBef>
            </a:pPr>
            <a:r>
              <a:rPr lang="en-AU" dirty="0"/>
              <a:t>strategic planning in tourism policy is essential for the success of a tourist destination or an event. </a:t>
            </a:r>
          </a:p>
          <a:p>
            <a:pPr marL="0" indent="0">
              <a:lnSpc>
                <a:spcPct val="100000"/>
              </a:lnSpc>
              <a:spcBef>
                <a:spcPts val="300"/>
              </a:spcBef>
              <a:buNone/>
            </a:pPr>
            <a:endParaRPr lang="en-AU" dirty="0"/>
          </a:p>
          <a:p>
            <a:pPr>
              <a:lnSpc>
                <a:spcPct val="100000"/>
              </a:lnSpc>
              <a:spcBef>
                <a:spcPts val="300"/>
              </a:spcBef>
            </a:pPr>
            <a:r>
              <a:rPr lang="en-AU" dirty="0"/>
              <a:t>all policies need to consider the triple-bottom-line framework (social, environmental and financial impacts) </a:t>
            </a:r>
          </a:p>
          <a:p>
            <a:pPr marL="0" indent="0">
              <a:lnSpc>
                <a:spcPct val="100000"/>
              </a:lnSpc>
              <a:spcBef>
                <a:spcPts val="300"/>
              </a:spcBef>
              <a:buNone/>
            </a:pPr>
            <a:r>
              <a:rPr lang="en-AU" dirty="0"/>
              <a:t>							(Heath and Wall, 1991)</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734587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306456" y="325368"/>
            <a:ext cx="11579087" cy="1325563"/>
          </a:xfrm>
        </p:spPr>
        <p:txBody>
          <a:bodyPr>
            <a:normAutofit/>
          </a:bodyPr>
          <a:lstStyle/>
          <a:p>
            <a:r>
              <a:rPr lang="en-AU" b="1" dirty="0">
                <a:latin typeface="+mn-lt"/>
              </a:rPr>
              <a:t>6. Resolving barriers to travel: visas, passports, airline services, fees, and delays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65922" y="2005012"/>
            <a:ext cx="10515600" cy="4351338"/>
          </a:xfrm>
        </p:spPr>
        <p:txBody>
          <a:bodyPr/>
          <a:lstStyle/>
          <a:p>
            <a:pPr>
              <a:lnSpc>
                <a:spcPct val="100000"/>
              </a:lnSpc>
              <a:spcBef>
                <a:spcPts val="300"/>
              </a:spcBef>
            </a:pPr>
            <a:r>
              <a:rPr lang="en-AU" dirty="0"/>
              <a:t>process of visa and passport applications,</a:t>
            </a:r>
          </a:p>
          <a:p>
            <a:pPr>
              <a:lnSpc>
                <a:spcPct val="100000"/>
              </a:lnSpc>
              <a:spcBef>
                <a:spcPts val="300"/>
              </a:spcBef>
            </a:pPr>
            <a:endParaRPr lang="en-AU" dirty="0"/>
          </a:p>
          <a:p>
            <a:pPr>
              <a:lnSpc>
                <a:spcPct val="100000"/>
              </a:lnSpc>
              <a:spcBef>
                <a:spcPts val="300"/>
              </a:spcBef>
            </a:pPr>
            <a:r>
              <a:rPr lang="en-AU" dirty="0"/>
              <a:t> improving the facilities and services offered at airports and by airlines, </a:t>
            </a:r>
          </a:p>
          <a:p>
            <a:pPr>
              <a:lnSpc>
                <a:spcPct val="100000"/>
              </a:lnSpc>
              <a:spcBef>
                <a:spcPts val="300"/>
              </a:spcBef>
            </a:pPr>
            <a:endParaRPr lang="en-AU" dirty="0"/>
          </a:p>
          <a:p>
            <a:pPr>
              <a:lnSpc>
                <a:spcPct val="100000"/>
              </a:lnSpc>
              <a:spcBef>
                <a:spcPts val="300"/>
              </a:spcBef>
            </a:pPr>
            <a:r>
              <a:rPr lang="en-AU" dirty="0"/>
              <a:t>minimising delays through check-in, security and immigration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83280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3432</TotalTime>
  <Words>1755</Words>
  <Application>Microsoft Office PowerPoint</Application>
  <PresentationFormat>Widescreen</PresentationFormat>
  <Paragraphs>176</Paragraphs>
  <Slides>21</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Chapter Outline</vt:lpstr>
      <vt:lpstr>Introduction</vt:lpstr>
      <vt:lpstr>1. Maintaining a destination’s sustainable tourism development: social, cultural, natural and built resources</vt:lpstr>
      <vt:lpstr>2. Concerns for safety and security remain an important issue for the travel and tourism industry</vt:lpstr>
      <vt:lpstr>3. Responding to increased interest in the long-term impacts on tourism of climate change and global warming </vt:lpstr>
      <vt:lpstr>4. Impact on the travel and tourism industry resulting from a global economic-political perspective</vt:lpstr>
      <vt:lpstr>5. Necessity for increased local/regional/national leadership in tourism policy and strategic planning and event management</vt:lpstr>
      <vt:lpstr>6. Resolving barriers to travel: visas, passports, airline services, fees, and delays </vt:lpstr>
      <vt:lpstr>7. Educating users about optimising the application of new technologies in the travel and hospitality industry </vt:lpstr>
      <vt:lpstr>8. Understanding the transformative effect that tourism has on the geopolitics of socio-economic progress </vt:lpstr>
      <vt:lpstr>9. Effect on travel and tourism from natural/human-induced disasters, health issues, and political disruptions </vt:lpstr>
      <vt:lpstr>10. Changes in tourism demand resulting from increased travel by emerging nations </vt:lpstr>
      <vt:lpstr>11. Space tourism and how the industry will operate </vt:lpstr>
      <vt:lpstr>12. Underwater tourism both natural and man-made</vt:lpstr>
      <vt:lpstr>13. Food and water security – implications for the hospitality industry </vt:lpstr>
      <vt:lpstr>14. Will virtual technology reduce the demand for travel?</vt:lpstr>
      <vt:lpstr>15. How will the MICE industry respond to external industry forces? </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Paul Strickland</cp:lastModifiedBy>
  <cp:revision>177</cp:revision>
  <dcterms:created xsi:type="dcterms:W3CDTF">2016-07-13T11:20:36Z</dcterms:created>
  <dcterms:modified xsi:type="dcterms:W3CDTF">2021-01-21T06:18:05Z</dcterms:modified>
</cp:coreProperties>
</file>